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4"/>
    <p:sldMasterId id="2147483768" r:id="rId5"/>
    <p:sldMasterId id="2147483780" r:id="rId6"/>
  </p:sldMasterIdLst>
  <p:notesMasterIdLst>
    <p:notesMasterId r:id="rId67"/>
  </p:notesMasterIdLst>
  <p:sldIdLst>
    <p:sldId id="11133" r:id="rId7"/>
    <p:sldId id="10921" r:id="rId8"/>
    <p:sldId id="10922" r:id="rId9"/>
    <p:sldId id="10911" r:id="rId10"/>
    <p:sldId id="11038" r:id="rId11"/>
    <p:sldId id="10931" r:id="rId12"/>
    <p:sldId id="10933" r:id="rId13"/>
    <p:sldId id="10963" r:id="rId14"/>
    <p:sldId id="11091" r:id="rId15"/>
    <p:sldId id="10971" r:id="rId16"/>
    <p:sldId id="11004" r:id="rId17"/>
    <p:sldId id="11048" r:id="rId18"/>
    <p:sldId id="11081" r:id="rId19"/>
    <p:sldId id="11066" r:id="rId20"/>
    <p:sldId id="11083" r:id="rId21"/>
    <p:sldId id="11086" r:id="rId22"/>
    <p:sldId id="10989" r:id="rId23"/>
    <p:sldId id="10990" r:id="rId24"/>
    <p:sldId id="10991" r:id="rId25"/>
    <p:sldId id="10992" r:id="rId26"/>
    <p:sldId id="11094" r:id="rId27"/>
    <p:sldId id="11097" r:id="rId28"/>
    <p:sldId id="11063" r:id="rId29"/>
    <p:sldId id="11060" r:id="rId30"/>
    <p:sldId id="11069" r:id="rId31"/>
    <p:sldId id="11078" r:id="rId32"/>
    <p:sldId id="11089" r:id="rId33"/>
    <p:sldId id="11096" r:id="rId34"/>
    <p:sldId id="11052" r:id="rId35"/>
    <p:sldId id="11099" r:id="rId36"/>
    <p:sldId id="11102" r:id="rId37"/>
    <p:sldId id="11118" r:id="rId38"/>
    <p:sldId id="11114" r:id="rId39"/>
    <p:sldId id="11115" r:id="rId40"/>
    <p:sldId id="11117" r:id="rId41"/>
    <p:sldId id="11116" r:id="rId42"/>
    <p:sldId id="11119" r:id="rId43"/>
    <p:sldId id="11122" r:id="rId44"/>
    <p:sldId id="11120" r:id="rId45"/>
    <p:sldId id="11100" r:id="rId46"/>
    <p:sldId id="11103" r:id="rId47"/>
    <p:sldId id="11104" r:id="rId48"/>
    <p:sldId id="11105" r:id="rId49"/>
    <p:sldId id="11106" r:id="rId50"/>
    <p:sldId id="11107" r:id="rId51"/>
    <p:sldId id="11108" r:id="rId52"/>
    <p:sldId id="11109" r:id="rId53"/>
    <p:sldId id="11125" r:id="rId54"/>
    <p:sldId id="11126" r:id="rId55"/>
    <p:sldId id="11127" r:id="rId56"/>
    <p:sldId id="11124" r:id="rId57"/>
    <p:sldId id="11101" r:id="rId58"/>
    <p:sldId id="11110" r:id="rId59"/>
    <p:sldId id="11111" r:id="rId60"/>
    <p:sldId id="11112" r:id="rId61"/>
    <p:sldId id="11113" r:id="rId62"/>
    <p:sldId id="11131" r:id="rId63"/>
    <p:sldId id="11132" r:id="rId64"/>
    <p:sldId id="11098" r:id="rId65"/>
    <p:sldId id="3077" r:id="rId6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987F2B-31CC-4031-9E26-2B7C5EFD9041}" v="4" dt="2024-10-18T10:16:02.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6" autoAdjust="0"/>
    <p:restoredTop sz="94660"/>
  </p:normalViewPr>
  <p:slideViewPr>
    <p:cSldViewPr snapToGrid="0">
      <p:cViewPr varScale="1">
        <p:scale>
          <a:sx n="78" d="100"/>
          <a:sy n="78" d="100"/>
        </p:scale>
        <p:origin x="85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5CC8589-4E25-46A7-AAF5-ED1ABB2B8B1D}" type="datetimeFigureOut">
              <a:rPr lang="en-ZA" smtClean="0"/>
              <a:t>2024/10/18</a:t>
            </a:fld>
            <a:endParaRPr lang="en-ZA"/>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72DF14F-6565-4530-BE3E-415DCE1B4CC1}" type="slidenum">
              <a:rPr lang="en-ZA" smtClean="0"/>
              <a:t>‹#›</a:t>
            </a:fld>
            <a:endParaRPr lang="en-ZA"/>
          </a:p>
        </p:txBody>
      </p:sp>
    </p:spTree>
    <p:extLst>
      <p:ext uri="{BB962C8B-B14F-4D97-AF65-F5344CB8AC3E}">
        <p14:creationId xmlns:p14="http://schemas.microsoft.com/office/powerpoint/2010/main" val="2152234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2"/>
        <p:cNvGrpSpPr/>
        <p:nvPr/>
      </p:nvGrpSpPr>
      <p:grpSpPr>
        <a:xfrm>
          <a:off x="0" y="0"/>
          <a:ext cx="0" cy="0"/>
          <a:chOff x="0" y="0"/>
          <a:chExt cx="0" cy="0"/>
        </a:xfrm>
      </p:grpSpPr>
      <p:sp>
        <p:nvSpPr>
          <p:cNvPr id="23063" name="Google Shape;23063;p39: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64" name="Google Shape;23064;p3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8246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4438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84687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0303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7957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6920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272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1782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0842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5253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6165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166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6540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4603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3702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85641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07377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7264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3434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576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92458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0468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0570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7454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41832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81122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65508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38287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1235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87791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44723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462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0461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69492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00912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1247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3807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114737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1158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050263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9790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66322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77624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3778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71311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02238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750854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16266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032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1902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7954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916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6"/>
        <p:cNvGrpSpPr/>
        <p:nvPr/>
      </p:nvGrpSpPr>
      <p:grpSpPr>
        <a:xfrm>
          <a:off x="0" y="0"/>
          <a:ext cx="0" cy="0"/>
          <a:chOff x="0" y="0"/>
          <a:chExt cx="0" cy="0"/>
        </a:xfrm>
      </p:grpSpPr>
      <p:sp>
        <p:nvSpPr>
          <p:cNvPr id="23077" name="Google Shape;23077;p41:notes"/>
          <p:cNvSpPr txBox="1">
            <a:spLocks noGrp="1"/>
          </p:cNvSpPr>
          <p:nvPr>
            <p:ph type="body" idx="1"/>
          </p:nvPr>
        </p:nvSpPr>
        <p:spPr>
          <a:xfrm>
            <a:off x="700712" y="4415531"/>
            <a:ext cx="5608800" cy="4183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3078" name="Google Shape;23078;p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5543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289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79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205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BF8DEDF-2748-4528-B095-F2F25AE739CD}" type="datetime1">
              <a:rPr lang="en-ZA" smtClean="0"/>
              <a:t>2024/10/18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415071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7B10C9-3C26-453F-81FB-BDDCC9EAD922}" type="datetime1">
              <a:rPr lang="en-ZA" smtClean="0"/>
              <a:t>2024/10/18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268033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7A348D-AFC9-425A-A94F-FD6CB18367C6}" type="datetime1">
              <a:rPr lang="en-ZA" smtClean="0"/>
              <a:t>2024/10/18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818866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F8F3D9-790C-41B4-A9C3-21291B766691}" type="datetime1">
              <a:rPr lang="en-ZA" smtClean="0"/>
              <a:t>2024/10/18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391643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26E1BF-2936-4BF5-85A1-1836423A9C0D}" type="datetime1">
              <a:rPr lang="en-ZA" smtClean="0"/>
              <a:t>2024/10/18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101876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68C77A-8EE6-4BC0-931C-C4C266E4E561}" type="datetime1">
              <a:rPr lang="en-ZA" smtClean="0"/>
              <a:t>2024/10/18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930671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BAE76E-824F-400F-94C0-E7AF0EBFE36D}" type="datetime1">
              <a:rPr lang="en-ZA" smtClean="0"/>
              <a:t>2024/10/18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976725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FA2B0D-C592-4D32-BDE8-D5B0F15420FB}" type="datetime1">
              <a:rPr lang="en-ZA" smtClean="0"/>
              <a:t>2024/10/18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6892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616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CFCD0B9-045A-45DA-A821-94570C312542}" type="datetime1">
              <a:rPr lang="en-ZA" smtClean="0"/>
              <a:t>2024/10/18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396834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18F47-24A3-4C6B-9F10-F955A8485E5C}" type="datetime1">
              <a:rPr lang="en-ZA" smtClean="0"/>
              <a:t>2024/10/18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3627141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7C913-A4B0-4692-BD8B-2F7761694561}" type="datetime1">
              <a:rPr lang="en-ZA" smtClean="0"/>
              <a:t>2024/10/18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1774880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A close-up of a white background&#10;&#10;Description automatically generated">
            <a:extLst>
              <a:ext uri="{FF2B5EF4-FFF2-40B4-BE49-F238E27FC236}">
                <a16:creationId xmlns:a16="http://schemas.microsoft.com/office/drawing/2014/main" id="{F3A1D955-5D0F-4F62-959C-B634145611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23269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5CE02-9C4F-220C-B751-F8E90B9EF2A6}"/>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6AC19CCF-8298-B63F-AC58-9E0C21B6722F}"/>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47B5729-4199-E45C-FE4A-20DAC1947BF2}"/>
              </a:ext>
            </a:extLst>
          </p:cNvPr>
          <p:cNvSpPr>
            <a:spLocks noGrp="1"/>
          </p:cNvSpPr>
          <p:nvPr>
            <p:ph type="dt" sz="half" idx="10"/>
          </p:nvPr>
        </p:nvSpPr>
        <p:spPr/>
        <p:txBody>
          <a:bodyPr/>
          <a:lstStyle/>
          <a:p>
            <a:fld id="{3BF8DEDF-2748-4528-B095-F2F25AE739CD}" type="datetime1">
              <a:rPr lang="en-ZA" smtClean="0"/>
              <a:t>2024/10/18</a:t>
            </a:fld>
            <a:endParaRPr lang="en-ZA"/>
          </a:p>
        </p:txBody>
      </p:sp>
      <p:sp>
        <p:nvSpPr>
          <p:cNvPr id="5" name="Footer Placeholder 4">
            <a:extLst>
              <a:ext uri="{FF2B5EF4-FFF2-40B4-BE49-F238E27FC236}">
                <a16:creationId xmlns:a16="http://schemas.microsoft.com/office/drawing/2014/main" id="{DAA4EBE6-D645-AB2D-0654-6C674F87606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DDE8A5B-4E86-B02E-8C9A-D683C2952327}"/>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646901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BA46D-5DD4-8E33-27FD-D3237F5B0EA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9BA464E-20F5-5BDF-B139-A1D8006FF5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9DE5DDF-C3F3-31B4-A1BD-FEC7027145B0}"/>
              </a:ext>
            </a:extLst>
          </p:cNvPr>
          <p:cNvSpPr>
            <a:spLocks noGrp="1"/>
          </p:cNvSpPr>
          <p:nvPr>
            <p:ph type="dt" sz="half" idx="10"/>
          </p:nvPr>
        </p:nvSpPr>
        <p:spPr/>
        <p:txBody>
          <a:bodyPr/>
          <a:lstStyle/>
          <a:p>
            <a:fld id="{137B10C9-3C26-453F-81FB-BDDCC9EAD922}" type="datetime1">
              <a:rPr lang="en-ZA" smtClean="0"/>
              <a:t>2024/10/18</a:t>
            </a:fld>
            <a:endParaRPr lang="en-ZA"/>
          </a:p>
        </p:txBody>
      </p:sp>
      <p:sp>
        <p:nvSpPr>
          <p:cNvPr id="5" name="Footer Placeholder 4">
            <a:extLst>
              <a:ext uri="{FF2B5EF4-FFF2-40B4-BE49-F238E27FC236}">
                <a16:creationId xmlns:a16="http://schemas.microsoft.com/office/drawing/2014/main" id="{3A0B9153-A8FC-8D98-836A-96055FF1BAA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952E532-8B37-02BC-5F5C-995192948BDE}"/>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9021158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6C2E-5E1B-FAFA-7D76-08D5339F9E94}"/>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4D9EFFA-0933-11DC-CE19-DE0C5333538B}"/>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59626B-7271-09C0-540B-B05893D2F33C}"/>
              </a:ext>
            </a:extLst>
          </p:cNvPr>
          <p:cNvSpPr>
            <a:spLocks noGrp="1"/>
          </p:cNvSpPr>
          <p:nvPr>
            <p:ph type="dt" sz="half" idx="10"/>
          </p:nvPr>
        </p:nvSpPr>
        <p:spPr/>
        <p:txBody>
          <a:bodyPr/>
          <a:lstStyle/>
          <a:p>
            <a:fld id="{F57A348D-AFC9-425A-A94F-FD6CB18367C6}" type="datetime1">
              <a:rPr lang="en-ZA" smtClean="0"/>
              <a:t>2024/10/18</a:t>
            </a:fld>
            <a:endParaRPr lang="en-ZA"/>
          </a:p>
        </p:txBody>
      </p:sp>
      <p:sp>
        <p:nvSpPr>
          <p:cNvPr id="5" name="Footer Placeholder 4">
            <a:extLst>
              <a:ext uri="{FF2B5EF4-FFF2-40B4-BE49-F238E27FC236}">
                <a16:creationId xmlns:a16="http://schemas.microsoft.com/office/drawing/2014/main" id="{B490F793-7DBC-F455-E31B-E12DC32D2A6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74BF43A-C7FF-92EA-09D3-B3CB0D5ADDA5}"/>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8208581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66783-F95D-64F3-9016-52DD2C71712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7D2D2A2-78B7-BAB3-ED96-D55FBCF2C1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DECCAB7-C3A2-5BBE-C7CC-A39832D74C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23B1717-917B-168C-4C46-8E43DFA81051}"/>
              </a:ext>
            </a:extLst>
          </p:cNvPr>
          <p:cNvSpPr>
            <a:spLocks noGrp="1"/>
          </p:cNvSpPr>
          <p:nvPr>
            <p:ph type="dt" sz="half" idx="10"/>
          </p:nvPr>
        </p:nvSpPr>
        <p:spPr/>
        <p:txBody>
          <a:bodyPr/>
          <a:lstStyle/>
          <a:p>
            <a:fld id="{98F8F3D9-790C-41B4-A9C3-21291B766691}" type="datetime1">
              <a:rPr lang="en-ZA" smtClean="0"/>
              <a:t>2024/10/18</a:t>
            </a:fld>
            <a:endParaRPr lang="en-ZA"/>
          </a:p>
        </p:txBody>
      </p:sp>
      <p:sp>
        <p:nvSpPr>
          <p:cNvPr id="6" name="Footer Placeholder 5">
            <a:extLst>
              <a:ext uri="{FF2B5EF4-FFF2-40B4-BE49-F238E27FC236}">
                <a16:creationId xmlns:a16="http://schemas.microsoft.com/office/drawing/2014/main" id="{848723A4-53C1-9D83-184F-1CCFCDBDCCE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711F8A5-E65B-01E7-6784-F078AD98D1EC}"/>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4267018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4D266-C014-8AF7-7B21-F7F7AA7A249B}"/>
              </a:ext>
            </a:extLst>
          </p:cNvPr>
          <p:cNvSpPr>
            <a:spLocks noGrp="1"/>
          </p:cNvSpPr>
          <p:nvPr>
            <p:ph type="title"/>
          </p:nvPr>
        </p:nvSpPr>
        <p:spPr>
          <a:xfrm>
            <a:off x="839788" y="365127"/>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B4DBD01-6821-9F50-CFC3-95A234517FD7}"/>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304C2-0FCE-E9A7-93EB-58C0E99706A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A440467-3993-521E-E872-BFB660C33285}"/>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E4AFC-3270-056D-01C3-24CB7E235BB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8AA5599D-5122-D66B-A8CD-C73818CC19C3}"/>
              </a:ext>
            </a:extLst>
          </p:cNvPr>
          <p:cNvSpPr>
            <a:spLocks noGrp="1"/>
          </p:cNvSpPr>
          <p:nvPr>
            <p:ph type="dt" sz="half" idx="10"/>
          </p:nvPr>
        </p:nvSpPr>
        <p:spPr/>
        <p:txBody>
          <a:bodyPr/>
          <a:lstStyle/>
          <a:p>
            <a:fld id="{6426E1BF-2936-4BF5-85A1-1836423A9C0D}" type="datetime1">
              <a:rPr lang="en-ZA" smtClean="0"/>
              <a:t>2024/10/18</a:t>
            </a:fld>
            <a:endParaRPr lang="en-ZA"/>
          </a:p>
        </p:txBody>
      </p:sp>
      <p:sp>
        <p:nvSpPr>
          <p:cNvPr id="8" name="Footer Placeholder 7">
            <a:extLst>
              <a:ext uri="{FF2B5EF4-FFF2-40B4-BE49-F238E27FC236}">
                <a16:creationId xmlns:a16="http://schemas.microsoft.com/office/drawing/2014/main" id="{FEE44575-5C61-4410-C361-35BA15383E6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43B6D95-0BDA-129F-5278-454A94B9311B}"/>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10652445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780F7-A201-A889-D524-1AEEC0FEE953}"/>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6D1E54A9-DDEE-F84E-94E1-36F9E92024B1}"/>
              </a:ext>
            </a:extLst>
          </p:cNvPr>
          <p:cNvSpPr>
            <a:spLocks noGrp="1"/>
          </p:cNvSpPr>
          <p:nvPr>
            <p:ph type="dt" sz="half" idx="10"/>
          </p:nvPr>
        </p:nvSpPr>
        <p:spPr/>
        <p:txBody>
          <a:bodyPr/>
          <a:lstStyle/>
          <a:p>
            <a:fld id="{EC68C77A-8EE6-4BC0-931C-C4C266E4E561}" type="datetime1">
              <a:rPr lang="en-ZA" smtClean="0"/>
              <a:t>2024/10/18</a:t>
            </a:fld>
            <a:endParaRPr lang="en-ZA"/>
          </a:p>
        </p:txBody>
      </p:sp>
      <p:sp>
        <p:nvSpPr>
          <p:cNvPr id="4" name="Footer Placeholder 3">
            <a:extLst>
              <a:ext uri="{FF2B5EF4-FFF2-40B4-BE49-F238E27FC236}">
                <a16:creationId xmlns:a16="http://schemas.microsoft.com/office/drawing/2014/main" id="{839D97F6-58DE-151F-A517-70B0BD907BA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86896CF-94A6-2082-1DC0-4F96B7DF4383}"/>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06955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901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0758BC-0FEF-5D77-B95A-DBD92137C2E8}"/>
              </a:ext>
            </a:extLst>
          </p:cNvPr>
          <p:cNvSpPr>
            <a:spLocks noGrp="1"/>
          </p:cNvSpPr>
          <p:nvPr>
            <p:ph type="dt" sz="half" idx="10"/>
          </p:nvPr>
        </p:nvSpPr>
        <p:spPr/>
        <p:txBody>
          <a:bodyPr/>
          <a:lstStyle/>
          <a:p>
            <a:fld id="{19BAE76E-824F-400F-94C0-E7AF0EBFE36D}" type="datetime1">
              <a:rPr lang="en-ZA" smtClean="0"/>
              <a:t>2024/10/18</a:t>
            </a:fld>
            <a:endParaRPr lang="en-ZA"/>
          </a:p>
        </p:txBody>
      </p:sp>
      <p:sp>
        <p:nvSpPr>
          <p:cNvPr id="3" name="Footer Placeholder 2">
            <a:extLst>
              <a:ext uri="{FF2B5EF4-FFF2-40B4-BE49-F238E27FC236}">
                <a16:creationId xmlns:a16="http://schemas.microsoft.com/office/drawing/2014/main" id="{27E088F4-CB17-BA14-5ED1-B4FC90DD095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2C203AB-E097-AEF0-9E50-35A7C7694468}"/>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62534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73CB-0803-378F-22D4-F3192C1E9E83}"/>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8D90F13D-6612-E714-6DA5-33A5BFCD39CF}"/>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0F4D497-1564-FB75-01E8-4DD8D7B34C1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46A596E-0617-24DC-C27D-5919B887ED71}"/>
              </a:ext>
            </a:extLst>
          </p:cNvPr>
          <p:cNvSpPr>
            <a:spLocks noGrp="1"/>
          </p:cNvSpPr>
          <p:nvPr>
            <p:ph type="dt" sz="half" idx="10"/>
          </p:nvPr>
        </p:nvSpPr>
        <p:spPr/>
        <p:txBody>
          <a:bodyPr/>
          <a:lstStyle/>
          <a:p>
            <a:fld id="{CEFA2B0D-C592-4D32-BDE8-D5B0F15420FB}" type="datetime1">
              <a:rPr lang="en-ZA" smtClean="0"/>
              <a:t>2024/10/18</a:t>
            </a:fld>
            <a:endParaRPr lang="en-ZA"/>
          </a:p>
        </p:txBody>
      </p:sp>
      <p:sp>
        <p:nvSpPr>
          <p:cNvPr id="6" name="Footer Placeholder 5">
            <a:extLst>
              <a:ext uri="{FF2B5EF4-FFF2-40B4-BE49-F238E27FC236}">
                <a16:creationId xmlns:a16="http://schemas.microsoft.com/office/drawing/2014/main" id="{E0AA68B1-9160-2FE9-D22E-9D30C7AF9F3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2DAD611-190A-5E5A-B577-4538161351BA}"/>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7323090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40D3-4AC5-2FA2-7DA5-0B80C8C82725}"/>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1E1314F3-79BF-3CE6-0E3D-C5DDF72D5C37}"/>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ZA"/>
          </a:p>
        </p:txBody>
      </p:sp>
      <p:sp>
        <p:nvSpPr>
          <p:cNvPr id="4" name="Text Placeholder 3">
            <a:extLst>
              <a:ext uri="{FF2B5EF4-FFF2-40B4-BE49-F238E27FC236}">
                <a16:creationId xmlns:a16="http://schemas.microsoft.com/office/drawing/2014/main" id="{1255B243-D079-46CB-40B3-34FD0A28DDDB}"/>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510FF03-467E-50E1-4F14-77E3C73F979E}"/>
              </a:ext>
            </a:extLst>
          </p:cNvPr>
          <p:cNvSpPr>
            <a:spLocks noGrp="1"/>
          </p:cNvSpPr>
          <p:nvPr>
            <p:ph type="dt" sz="half" idx="10"/>
          </p:nvPr>
        </p:nvSpPr>
        <p:spPr/>
        <p:txBody>
          <a:bodyPr/>
          <a:lstStyle/>
          <a:p>
            <a:fld id="{BCFCD0B9-045A-45DA-A821-94570C312542}" type="datetime1">
              <a:rPr lang="en-ZA" smtClean="0"/>
              <a:t>2024/10/18</a:t>
            </a:fld>
            <a:endParaRPr lang="en-ZA"/>
          </a:p>
        </p:txBody>
      </p:sp>
      <p:sp>
        <p:nvSpPr>
          <p:cNvPr id="6" name="Footer Placeholder 5">
            <a:extLst>
              <a:ext uri="{FF2B5EF4-FFF2-40B4-BE49-F238E27FC236}">
                <a16:creationId xmlns:a16="http://schemas.microsoft.com/office/drawing/2014/main" id="{86A13260-93A7-F77B-3953-F1BF851CBB7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649063E-7FD7-68B5-4662-E9C67722C26B}"/>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923658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6E420-2D60-A310-9351-009B5825950E}"/>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F35380E-9C8E-C31C-B3D8-A79AA3B41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020F249-D635-8251-926E-C79FFF04263C}"/>
              </a:ext>
            </a:extLst>
          </p:cNvPr>
          <p:cNvSpPr>
            <a:spLocks noGrp="1"/>
          </p:cNvSpPr>
          <p:nvPr>
            <p:ph type="dt" sz="half" idx="10"/>
          </p:nvPr>
        </p:nvSpPr>
        <p:spPr/>
        <p:txBody>
          <a:bodyPr/>
          <a:lstStyle/>
          <a:p>
            <a:fld id="{84618F47-24A3-4C6B-9F10-F955A8485E5C}" type="datetime1">
              <a:rPr lang="en-ZA" smtClean="0"/>
              <a:t>2024/10/18</a:t>
            </a:fld>
            <a:endParaRPr lang="en-ZA"/>
          </a:p>
        </p:txBody>
      </p:sp>
      <p:sp>
        <p:nvSpPr>
          <p:cNvPr id="5" name="Footer Placeholder 4">
            <a:extLst>
              <a:ext uri="{FF2B5EF4-FFF2-40B4-BE49-F238E27FC236}">
                <a16:creationId xmlns:a16="http://schemas.microsoft.com/office/drawing/2014/main" id="{ED956E4A-F3C9-3D90-5A28-193234E6C9D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A5CEC6A-3CC4-567D-0E1D-A6F5EB391E49}"/>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32067279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247C86-CD3F-BE86-90DD-677D99B0763A}"/>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AC80982-A700-8A50-007A-C842E4261019}"/>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F4F7FF5-E729-CF0E-B1AA-C317DD577D8E}"/>
              </a:ext>
            </a:extLst>
          </p:cNvPr>
          <p:cNvSpPr>
            <a:spLocks noGrp="1"/>
          </p:cNvSpPr>
          <p:nvPr>
            <p:ph type="dt" sz="half" idx="10"/>
          </p:nvPr>
        </p:nvSpPr>
        <p:spPr/>
        <p:txBody>
          <a:bodyPr/>
          <a:lstStyle/>
          <a:p>
            <a:fld id="{9A27C913-A4B0-4692-BD8B-2F7761694561}" type="datetime1">
              <a:rPr lang="en-ZA" smtClean="0"/>
              <a:t>2024/10/18</a:t>
            </a:fld>
            <a:endParaRPr lang="en-ZA"/>
          </a:p>
        </p:txBody>
      </p:sp>
      <p:sp>
        <p:nvSpPr>
          <p:cNvPr id="5" name="Footer Placeholder 4">
            <a:extLst>
              <a:ext uri="{FF2B5EF4-FFF2-40B4-BE49-F238E27FC236}">
                <a16:creationId xmlns:a16="http://schemas.microsoft.com/office/drawing/2014/main" id="{BA6602CE-468B-9772-8454-FBA3B2472BD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2292431-2AD7-3933-AB14-B39D18EBFF74}"/>
              </a:ext>
            </a:extLst>
          </p:cNvPr>
          <p:cNvSpPr>
            <a:spLocks noGrp="1"/>
          </p:cNvSpPr>
          <p:nvPr>
            <p:ph type="sldNum" sz="quarter" idx="12"/>
          </p:nvPr>
        </p:nvSpPr>
        <p:spPr/>
        <p:txBody>
          <a:bodyPr/>
          <a:lstStyle/>
          <a:p>
            <a:fld id="{CA1C9186-B4F7-4DCA-9C8F-C66CC488A244}" type="slidenum">
              <a:rPr lang="en-ZA" smtClean="0"/>
              <a:t>‹#›</a:t>
            </a:fld>
            <a:endParaRPr lang="en-ZA"/>
          </a:p>
        </p:txBody>
      </p:sp>
    </p:spTree>
    <p:extLst>
      <p:ext uri="{BB962C8B-B14F-4D97-AF65-F5344CB8AC3E}">
        <p14:creationId xmlns:p14="http://schemas.microsoft.com/office/powerpoint/2010/main" val="2410597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7480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443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841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379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7255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09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 descr="New Group Powerpoint 1_2.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890302"/>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08AC72-4727-4A3C-8B5A-396FC4138608}" type="datetime1">
              <a:rPr lang="en-ZA" smtClean="0"/>
              <a:t>2024/10/18</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1C9186-B4F7-4DCA-9C8F-C66CC488A244}" type="slidenum">
              <a:rPr lang="en-ZA" smtClean="0"/>
              <a:t>‹#›</a:t>
            </a:fld>
            <a:endParaRPr lang="en-ZA"/>
          </a:p>
        </p:txBody>
      </p:sp>
    </p:spTree>
    <p:extLst>
      <p:ext uri="{BB962C8B-B14F-4D97-AF65-F5344CB8AC3E}">
        <p14:creationId xmlns:p14="http://schemas.microsoft.com/office/powerpoint/2010/main" val="325744118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9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1FD649-08F1-B176-520C-D09C466CE589}"/>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4E5967F3-7D48-BB6C-1982-92FB4E4824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A1D04F2-22E6-1679-859A-C67C79ED80C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08AC72-4727-4A3C-8B5A-396FC4138608}" type="datetime1">
              <a:rPr lang="en-ZA" smtClean="0"/>
              <a:t>2024/10/18</a:t>
            </a:fld>
            <a:endParaRPr lang="en-ZA"/>
          </a:p>
        </p:txBody>
      </p:sp>
      <p:sp>
        <p:nvSpPr>
          <p:cNvPr id="5" name="Footer Placeholder 4">
            <a:extLst>
              <a:ext uri="{FF2B5EF4-FFF2-40B4-BE49-F238E27FC236}">
                <a16:creationId xmlns:a16="http://schemas.microsoft.com/office/drawing/2014/main" id="{6DB15520-78AF-AC3D-90FB-9675CB81254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CEAEFE12-C8EC-8171-8153-47E399F0A77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A1C9186-B4F7-4DCA-9C8F-C66CC488A244}" type="slidenum">
              <a:rPr lang="en-ZA" smtClean="0"/>
              <a:t>‹#›</a:t>
            </a:fld>
            <a:endParaRPr lang="en-ZA"/>
          </a:p>
        </p:txBody>
      </p:sp>
    </p:spTree>
    <p:extLst>
      <p:ext uri="{BB962C8B-B14F-4D97-AF65-F5344CB8AC3E}">
        <p14:creationId xmlns:p14="http://schemas.microsoft.com/office/powerpoint/2010/main" val="136598069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6.wdp"/><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0.png"/><Relationship Id="rId5" Type="http://schemas.microsoft.com/office/2007/relationships/hdphoto" Target="../media/hdphoto5.wdp"/><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microsoft.com/office/2007/relationships/hdphoto" Target="../media/hdphoto7.wdp"/><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microsoft.com/office/2007/relationships/hdphoto" Target="../media/hdphoto8.wdp"/><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3.png"/><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5.png"/><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47.png"/><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9.png"/><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1.emf"/></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3.emf"/></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7" Type="http://schemas.microsoft.com/office/2007/relationships/hdphoto" Target="../media/hdphoto14.wdp"/><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56.png"/><Relationship Id="rId5" Type="http://schemas.microsoft.com/office/2007/relationships/hdphoto" Target="../media/hdphoto13.wdp"/><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microsoft.com/office/2007/relationships/hdphoto" Target="../media/hdphoto15.wdp"/><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1.emf"/><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microsoft.com/office/2007/relationships/hdphoto" Target="../media/hdphoto17.wdp"/><Relationship Id="rId5" Type="http://schemas.openxmlformats.org/officeDocument/2006/relationships/image" Target="../media/image60.png"/><Relationship Id="rId4" Type="http://schemas.microsoft.com/office/2007/relationships/hdphoto" Target="../media/hdphoto16.wdp"/></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microsoft.com/office/2007/relationships/hdphoto" Target="../media/hdphoto18.wdp"/><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69.emf"/></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microsoft.com/office/2007/relationships/hdphoto" Target="../media/hdphoto19.wdp"/><Relationship Id="rId5" Type="http://schemas.openxmlformats.org/officeDocument/2006/relationships/image" Target="../media/image72.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82.png"/></Relationships>
</file>

<file path=ppt/slides/_rels/slide4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9.emf"/><Relationship Id="rId5" Type="http://schemas.microsoft.com/office/2007/relationships/hdphoto" Target="../media/hdphoto1.wdp"/><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mailto:smkhize@ithala.co.za" TargetMode="External"/><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oom with chairs and tables&#10;&#10;Description automatically generated">
            <a:extLst>
              <a:ext uri="{FF2B5EF4-FFF2-40B4-BE49-F238E27FC236}">
                <a16:creationId xmlns:a16="http://schemas.microsoft.com/office/drawing/2014/main" id="{86CB695F-207A-4E69-B4C0-6E1D0FD740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5" name="Title 6">
            <a:extLst>
              <a:ext uri="{FF2B5EF4-FFF2-40B4-BE49-F238E27FC236}">
                <a16:creationId xmlns:a16="http://schemas.microsoft.com/office/drawing/2014/main" id="{CD7E3F42-9FB9-4C58-A4DA-DC7F229B9085}"/>
              </a:ext>
            </a:extLst>
          </p:cNvPr>
          <p:cNvSpPr txBox="1">
            <a:spLocks/>
          </p:cNvSpPr>
          <p:nvPr/>
        </p:nvSpPr>
        <p:spPr>
          <a:xfrm>
            <a:off x="1999861" y="1343608"/>
            <a:ext cx="8167396" cy="133427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30000"/>
              </a:lnSpc>
            </a:pPr>
            <a:endParaRPr lang="en-ZA" sz="2800" b="1"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0D066E7-71D0-BD01-6CBD-2991AE3D3026}"/>
              </a:ext>
            </a:extLst>
          </p:cNvPr>
          <p:cNvSpPr txBox="1"/>
          <p:nvPr/>
        </p:nvSpPr>
        <p:spPr>
          <a:xfrm>
            <a:off x="2198915" y="1883230"/>
            <a:ext cx="7380515" cy="338554"/>
          </a:xfrm>
          <a:prstGeom prst="rect">
            <a:avLst/>
          </a:prstGeom>
          <a:noFill/>
        </p:spPr>
        <p:txBody>
          <a:bodyPr wrap="square">
            <a:spAutoFit/>
          </a:bodyPr>
          <a:lstStyle/>
          <a:p>
            <a:r>
              <a:rPr lang="en-ZA" sz="1600" b="1" spc="-64" dirty="0">
                <a:solidFill>
                  <a:srgbClr val="002060"/>
                </a:solidFill>
              </a:rPr>
              <a:t>IDFC DILAPIDATED PROPERTIES AND VACANT LAND AVAILABLE FOR DEVELOPMENT</a:t>
            </a:r>
            <a:endParaRPr lang="en-ZA" sz="1600" b="1" dirty="0"/>
          </a:p>
        </p:txBody>
      </p:sp>
    </p:spTree>
    <p:extLst>
      <p:ext uri="{BB962C8B-B14F-4D97-AF65-F5344CB8AC3E}">
        <p14:creationId xmlns:p14="http://schemas.microsoft.com/office/powerpoint/2010/main" val="1500805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35243" y="55697"/>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b="1">
                <a:solidFill>
                  <a:schemeClr val="bg1"/>
                </a:solidFill>
                <a:latin typeface="CIDFont+F2"/>
              </a:rPr>
              <a:t>ERF 55 IMPENDLE - OVERVIEW</a:t>
            </a:r>
            <a:endParaRPr lang="en-US" b="1">
              <a:solidFill>
                <a:schemeClr val="bg1"/>
              </a:solidFill>
            </a:endParaRP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10</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390698" y="468403"/>
            <a:ext cx="11671069" cy="523220"/>
          </a:xfrm>
          <a:prstGeom prst="rect">
            <a:avLst/>
          </a:prstGeom>
          <a:solidFill>
            <a:schemeClr val="bg1">
              <a:lumMod val="85000"/>
            </a:schemeClr>
          </a:solidFill>
        </p:spPr>
        <p:txBody>
          <a:bodyPr wrap="square">
            <a:spAutoFit/>
          </a:bodyPr>
          <a:lstStyle/>
          <a:p>
            <a:pPr>
              <a:defRPr/>
            </a:pPr>
            <a:r>
              <a:rPr lang="en-US" sz="1400">
                <a:solidFill>
                  <a:prstClr val="black"/>
                </a:solidFill>
                <a:latin typeface="Arial" panose="020B0604020202020204" pitchFamily="34" charset="0"/>
                <a:cs typeface="Arial" panose="020B0604020202020204" pitchFamily="34" charset="0"/>
              </a:rPr>
              <a:t>Erf 55 </a:t>
            </a:r>
            <a:r>
              <a:rPr lang="en-US" sz="1400" err="1">
                <a:solidFill>
                  <a:prstClr val="black"/>
                </a:solidFill>
                <a:latin typeface="Arial" panose="020B0604020202020204" pitchFamily="34" charset="0"/>
                <a:cs typeface="Arial" panose="020B0604020202020204" pitchFamily="34" charset="0"/>
              </a:rPr>
              <a:t>Impendle</a:t>
            </a:r>
            <a:r>
              <a:rPr lang="en-US" sz="1400">
                <a:solidFill>
                  <a:prstClr val="black"/>
                </a:solidFill>
                <a:latin typeface="Arial" panose="020B0604020202020204" pitchFamily="34" charset="0"/>
                <a:cs typeface="Arial" panose="020B0604020202020204" pitchFamily="34" charset="0"/>
              </a:rPr>
              <a:t> is a dilapidated commercial property located at </a:t>
            </a:r>
            <a:r>
              <a:rPr lang="en-US" sz="1400" err="1">
                <a:solidFill>
                  <a:prstClr val="black"/>
                </a:solidFill>
                <a:latin typeface="Arial" panose="020B0604020202020204" pitchFamily="34" charset="0"/>
                <a:cs typeface="Arial" panose="020B0604020202020204" pitchFamily="34" charset="0"/>
              </a:rPr>
              <a:t>Impendle</a:t>
            </a:r>
            <a:r>
              <a:rPr lang="en-US" sz="1400">
                <a:solidFill>
                  <a:prstClr val="black"/>
                </a:solidFill>
                <a:latin typeface="Arial" panose="020B0604020202020204" pitchFamily="34" charset="0"/>
                <a:cs typeface="Arial" panose="020B0604020202020204" pitchFamily="34" charset="0"/>
              </a:rPr>
              <a:t>, within </a:t>
            </a:r>
            <a:r>
              <a:rPr lang="en-US" sz="1400" err="1">
                <a:solidFill>
                  <a:prstClr val="black"/>
                </a:solidFill>
                <a:latin typeface="Arial" panose="020B0604020202020204" pitchFamily="34" charset="0"/>
                <a:cs typeface="Arial" panose="020B0604020202020204" pitchFamily="34" charset="0"/>
              </a:rPr>
              <a:t>Impendle</a:t>
            </a:r>
            <a:r>
              <a:rPr lang="en-US" sz="1400">
                <a:solidFill>
                  <a:prstClr val="black"/>
                </a:solidFill>
                <a:latin typeface="Arial" panose="020B0604020202020204" pitchFamily="34" charset="0"/>
                <a:cs typeface="Arial" panose="020B0604020202020204" pitchFamily="34" charset="0"/>
              </a:rPr>
              <a:t> Municipality. </a:t>
            </a:r>
            <a:r>
              <a:rPr lang="en-US" sz="1400" b="1">
                <a:solidFill>
                  <a:prstClr val="black"/>
                </a:solidFill>
                <a:latin typeface="Arial" panose="020B0604020202020204" pitchFamily="34" charset="0"/>
                <a:cs typeface="Arial" panose="020B0604020202020204" pitchFamily="34" charset="0"/>
              </a:rPr>
              <a:t>ADJACENT VACANT LAND BELONGS TO MUNCIPALITY. </a:t>
            </a:r>
            <a:endParaRPr lang="en-ZA" sz="1400" b="1">
              <a:solidFill>
                <a:prstClr val="black"/>
              </a:solidFill>
              <a:latin typeface="Arial" panose="020B0604020202020204" pitchFamily="34" charset="0"/>
              <a:cs typeface="Arial" panose="020B0604020202020204" pitchFamily="34" charset="0"/>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80990" y="4122795"/>
          <a:ext cx="4331448" cy="548640"/>
        </p:xfrm>
        <a:graphic>
          <a:graphicData uri="http://schemas.openxmlformats.org/drawingml/2006/table">
            <a:tbl>
              <a:tblPr firstRow="1" bandRow="1">
                <a:tableStyleId>{5940675A-B579-460E-94D1-54222C63F5DA}</a:tableStyleId>
              </a:tblPr>
              <a:tblGrid>
                <a:gridCol w="1590003">
                  <a:extLst>
                    <a:ext uri="{9D8B030D-6E8A-4147-A177-3AD203B41FA5}">
                      <a16:colId xmlns:a16="http://schemas.microsoft.com/office/drawing/2014/main" val="944063566"/>
                    </a:ext>
                  </a:extLst>
                </a:gridCol>
                <a:gridCol w="2741445">
                  <a:extLst>
                    <a:ext uri="{9D8B030D-6E8A-4147-A177-3AD203B41FA5}">
                      <a16:colId xmlns:a16="http://schemas.microsoft.com/office/drawing/2014/main" val="4051197514"/>
                    </a:ext>
                  </a:extLst>
                </a:gridCol>
              </a:tblGrid>
              <a:tr h="169296">
                <a:tc>
                  <a:txBody>
                    <a:bodyPr/>
                    <a:lstStyle/>
                    <a:p>
                      <a:r>
                        <a:rPr lang="en-US" sz="1200" b="1">
                          <a:latin typeface="Arial" panose="020B0604020202020204" pitchFamily="34" charset="0"/>
                          <a:cs typeface="Arial" panose="020B0604020202020204" pitchFamily="34" charset="0"/>
                        </a:rPr>
                        <a:t>Property Status</a:t>
                      </a:r>
                      <a:endParaRPr lang="en-ZA" sz="1200" b="1">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r>
                        <a:rPr lang="en-US" sz="1200" b="1">
                          <a:latin typeface="Arial" panose="020B0604020202020204" pitchFamily="34" charset="0"/>
                          <a:cs typeface="Arial" panose="020B0604020202020204" pitchFamily="34" charset="0"/>
                        </a:rPr>
                        <a:t>Confirmed details</a:t>
                      </a:r>
                      <a:endParaRPr lang="en-ZA" sz="1200" b="1">
                        <a:latin typeface="Arial" panose="020B0604020202020204" pitchFamily="34" charset="0"/>
                        <a:cs typeface="Arial" panose="020B0604020202020204" pitchFamily="34" charset="0"/>
                      </a:endParaRPr>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200" b="0" u="none" strike="noStrike" kern="1200" baseline="0">
                          <a:solidFill>
                            <a:schemeClr val="dk1"/>
                          </a:solidFill>
                          <a:latin typeface="Arial" panose="020B0604020202020204" pitchFamily="34" charset="0"/>
                          <a:cs typeface="Arial" panose="020B0604020202020204" pitchFamily="34" charset="0"/>
                        </a:rPr>
                        <a:t>Extent of land.</a:t>
                      </a:r>
                      <a:endParaRPr lang="en-ZA" sz="1200">
                        <a:latin typeface="Arial" panose="020B0604020202020204" pitchFamily="34" charset="0"/>
                        <a:cs typeface="Arial" panose="020B0604020202020204" pitchFamily="34" charset="0"/>
                      </a:endParaRPr>
                    </a:p>
                  </a:txBody>
                  <a:tcPr/>
                </a:tc>
                <a:tc>
                  <a:txBody>
                    <a:bodyPr/>
                    <a:lstStyle/>
                    <a:p>
                      <a:r>
                        <a:rPr lang="en-ZA" sz="1200" b="0" i="0" u="none" strike="noStrike" baseline="0">
                          <a:latin typeface="Arial" panose="020B0604020202020204" pitchFamily="34" charset="0"/>
                          <a:cs typeface="Arial" panose="020B0604020202020204" pitchFamily="34" charset="0"/>
                        </a:rPr>
                        <a:t>2 484 m</a:t>
                      </a:r>
                      <a:r>
                        <a:rPr lang="en-ZA" sz="900" b="0" i="0" u="none" strike="noStrike" baseline="0">
                          <a:latin typeface="Arial" panose="020B0604020202020204" pitchFamily="34" charset="0"/>
                          <a:cs typeface="Arial" panose="020B0604020202020204" pitchFamily="34" charset="0"/>
                        </a:rPr>
                        <a:t>2</a:t>
                      </a:r>
                      <a:endParaRPr lang="en-ZA" sz="12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98123999"/>
                  </a:ext>
                </a:extLst>
              </a:tr>
            </a:tbl>
          </a:graphicData>
        </a:graphic>
      </p:graphicFrame>
      <p:pic>
        <p:nvPicPr>
          <p:cNvPr id="8" name="Picture 7">
            <a:extLst>
              <a:ext uri="{FF2B5EF4-FFF2-40B4-BE49-F238E27FC236}">
                <a16:creationId xmlns:a16="http://schemas.microsoft.com/office/drawing/2014/main" id="{6CC71ED0-EC46-B223-5226-D774AF57D27E}"/>
              </a:ext>
            </a:extLst>
          </p:cNvPr>
          <p:cNvPicPr>
            <a:picLocks noChangeAspect="1"/>
          </p:cNvPicPr>
          <p:nvPr/>
        </p:nvPicPr>
        <p:blipFill rotWithShape="1">
          <a:blip r:embed="rId3"/>
          <a:srcRect r="25218"/>
          <a:stretch/>
        </p:blipFill>
        <p:spPr>
          <a:xfrm>
            <a:off x="247492" y="1106134"/>
            <a:ext cx="5072653" cy="2902150"/>
          </a:xfrm>
          <a:prstGeom prst="rect">
            <a:avLst/>
          </a:prstGeom>
        </p:spPr>
      </p:pic>
      <p:sp>
        <p:nvSpPr>
          <p:cNvPr id="4" name="TextBox 3">
            <a:extLst>
              <a:ext uri="{FF2B5EF4-FFF2-40B4-BE49-F238E27FC236}">
                <a16:creationId xmlns:a16="http://schemas.microsoft.com/office/drawing/2014/main" id="{40F727C6-2935-E948-DF8C-9BB53E673DF2}"/>
              </a:ext>
            </a:extLst>
          </p:cNvPr>
          <p:cNvSpPr txBox="1"/>
          <p:nvPr/>
        </p:nvSpPr>
        <p:spPr>
          <a:xfrm>
            <a:off x="5428211" y="1140404"/>
            <a:ext cx="6516297" cy="2462213"/>
          </a:xfrm>
          <a:prstGeom prst="rect">
            <a:avLst/>
          </a:prstGeom>
          <a:noFill/>
        </p:spPr>
        <p:txBody>
          <a:bodyPr wrap="square">
            <a:spAutoFit/>
          </a:bodyPr>
          <a:lstStyle/>
          <a:p>
            <a:pPr marL="285750" indent="-285750">
              <a:buFont typeface="Arial" panose="020B0604020202020204" pitchFamily="34" charset="0"/>
              <a:buChar char="•"/>
              <a:defRPr/>
            </a:pPr>
            <a:r>
              <a:rPr lang="en-US" sz="1400">
                <a:solidFill>
                  <a:prstClr val="black"/>
                </a:solidFill>
                <a:latin typeface="CIDFont+F1"/>
              </a:rPr>
              <a:t>Property was previously used as a mechanic workshop by local tradesman. It is currently in a dilapidated state due to vandalism and neglect. Only the Steel frames of the building remains and with all cladding materials missing, possibly due to vandalism and deterioration of building materials overtime.</a:t>
            </a:r>
          </a:p>
          <a:p>
            <a:pPr marL="285750" indent="-285750">
              <a:buFont typeface="Arial" panose="020B0604020202020204" pitchFamily="34" charset="0"/>
              <a:buChar char="•"/>
              <a:defRPr/>
            </a:pPr>
            <a:r>
              <a:rPr lang="en-US" sz="1400">
                <a:solidFill>
                  <a:prstClr val="black"/>
                </a:solidFill>
                <a:latin typeface="CIDFont+F1"/>
              </a:rPr>
              <a:t>The structure is in an </a:t>
            </a:r>
            <a:r>
              <a:rPr lang="en-US" sz="1400">
                <a:solidFill>
                  <a:prstClr val="black"/>
                </a:solidFill>
                <a:latin typeface="CIDFont+F6"/>
              </a:rPr>
              <a:t>unacceptable condition </a:t>
            </a:r>
            <a:r>
              <a:rPr lang="en-US" sz="1400">
                <a:solidFill>
                  <a:prstClr val="black"/>
                </a:solidFill>
                <a:latin typeface="CIDFont+F1"/>
              </a:rPr>
              <a:t>to function as it is completely dilapidated.</a:t>
            </a:r>
            <a:endParaRPr lang="en-ZA" sz="1100">
              <a:solidFill>
                <a:prstClr val="black"/>
              </a:solidFill>
              <a:latin typeface="CIDFont+F1"/>
            </a:endParaRPr>
          </a:p>
          <a:p>
            <a:pPr>
              <a:defRPr/>
            </a:pPr>
            <a:endParaRPr lang="en-US" sz="1400" b="1">
              <a:solidFill>
                <a:prstClr val="black"/>
              </a:solidFill>
              <a:latin typeface="Arial" panose="020B0604020202020204" pitchFamily="34" charset="0"/>
              <a:cs typeface="Arial" panose="020B0604020202020204" pitchFamily="34" charset="0"/>
            </a:endParaRPr>
          </a:p>
          <a:p>
            <a:pPr>
              <a:defRPr/>
            </a:pPr>
            <a:r>
              <a:rPr lang="en-US" sz="1400" b="1">
                <a:solidFill>
                  <a:prstClr val="black"/>
                </a:solidFill>
                <a:latin typeface="Arial" panose="020B0604020202020204" pitchFamily="34" charset="0"/>
                <a:cs typeface="Arial" panose="020B0604020202020204" pitchFamily="34" charset="0"/>
              </a:rPr>
              <a:t>Recommendations: </a:t>
            </a:r>
            <a:endParaRPr lang="en-ZA" sz="1400" b="1">
              <a:solidFill>
                <a:prstClr val="black"/>
              </a:solidFill>
              <a:latin typeface="Arial" panose="020B0604020202020204" pitchFamily="34" charset="0"/>
              <a:cs typeface="Arial" panose="020B0604020202020204" pitchFamily="34" charset="0"/>
            </a:endParaRPr>
          </a:p>
          <a:p>
            <a:pPr lvl="1">
              <a:defRPr/>
            </a:pPr>
            <a:r>
              <a:rPr lang="en-ZA" sz="1400">
                <a:solidFill>
                  <a:prstClr val="black"/>
                </a:solidFill>
                <a:latin typeface="Arial" panose="020B0604020202020204" pitchFamily="34" charset="0"/>
                <a:cs typeface="Arial" panose="020B0604020202020204" pitchFamily="34" charset="0"/>
              </a:rPr>
              <a:t>i. Auto repair centre.</a:t>
            </a:r>
          </a:p>
          <a:p>
            <a:pPr lvl="1">
              <a:defRPr/>
            </a:pPr>
            <a:r>
              <a:rPr lang="en-ZA" sz="1400">
                <a:solidFill>
                  <a:prstClr val="black"/>
                </a:solidFill>
                <a:latin typeface="Arial" panose="020B0604020202020204" pitchFamily="34" charset="0"/>
                <a:cs typeface="Arial" panose="020B0604020202020204" pitchFamily="34" charset="0"/>
              </a:rPr>
              <a:t>ii. Tyre fitment.</a:t>
            </a:r>
          </a:p>
          <a:p>
            <a:pPr lvl="1">
              <a:defRPr/>
            </a:pPr>
            <a:r>
              <a:rPr lang="en-ZA" sz="1400">
                <a:solidFill>
                  <a:prstClr val="black"/>
                </a:solidFill>
                <a:latin typeface="Arial" panose="020B0604020202020204" pitchFamily="34" charset="0"/>
                <a:cs typeface="Arial" panose="020B0604020202020204" pitchFamily="34" charset="0"/>
              </a:rPr>
              <a:t>iii. Auto parts store.</a:t>
            </a:r>
          </a:p>
        </p:txBody>
      </p:sp>
      <p:pic>
        <p:nvPicPr>
          <p:cNvPr id="2" name="Picture 1">
            <a:extLst>
              <a:ext uri="{FF2B5EF4-FFF2-40B4-BE49-F238E27FC236}">
                <a16:creationId xmlns:a16="http://schemas.microsoft.com/office/drawing/2014/main" id="{0C29F0D7-B631-E6EA-5DAB-83F1EC79EC6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20000"/>
                    </a14:imgEffect>
                  </a14:imgLayer>
                </a14:imgProps>
              </a:ext>
            </a:extLst>
          </a:blip>
          <a:srcRect b="12224"/>
          <a:stretch/>
        </p:blipFill>
        <p:spPr>
          <a:xfrm>
            <a:off x="69647" y="4785946"/>
            <a:ext cx="4778154" cy="1973302"/>
          </a:xfrm>
          <a:prstGeom prst="rect">
            <a:avLst/>
          </a:prstGeom>
        </p:spPr>
      </p:pic>
      <p:pic>
        <p:nvPicPr>
          <p:cNvPr id="5" name="Picture 4">
            <a:extLst>
              <a:ext uri="{FF2B5EF4-FFF2-40B4-BE49-F238E27FC236}">
                <a16:creationId xmlns:a16="http://schemas.microsoft.com/office/drawing/2014/main" id="{E420041C-D38B-E431-D1F5-09804E0C1275}"/>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20000"/>
                    </a14:imgEffect>
                  </a14:imgLayer>
                </a14:imgProps>
              </a:ext>
            </a:extLst>
          </a:blip>
          <a:stretch>
            <a:fillRect/>
          </a:stretch>
        </p:blipFill>
        <p:spPr>
          <a:xfrm>
            <a:off x="5428211" y="3844570"/>
            <a:ext cx="6400800" cy="2603541"/>
          </a:xfrm>
          <a:prstGeom prst="rect">
            <a:avLst/>
          </a:prstGeom>
        </p:spPr>
      </p:pic>
    </p:spTree>
    <p:extLst>
      <p:ext uri="{BB962C8B-B14F-4D97-AF65-F5344CB8AC3E}">
        <p14:creationId xmlns:p14="http://schemas.microsoft.com/office/powerpoint/2010/main" val="1398129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55697"/>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sz="1500" b="1">
                <a:solidFill>
                  <a:schemeClr val="bg1"/>
                </a:solidFill>
              </a:rPr>
              <a:t>360 BERGVILLE - OVERVIEW</a:t>
            </a:r>
          </a:p>
        </p:txBody>
      </p:sp>
      <p:sp>
        <p:nvSpPr>
          <p:cNvPr id="23082" name="Google Shape;23082;p54"/>
          <p:cNvSpPr txBox="1">
            <a:spLocks noGrp="1"/>
          </p:cNvSpPr>
          <p:nvPr>
            <p:ph type="sldNum" sz="quarter" idx="12"/>
          </p:nvPr>
        </p:nvSpPr>
        <p:spPr>
          <a:xfrm>
            <a:off x="10750339" y="651943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fld id="{00000000-1234-1234-1234-123412341234}" type="slidenum">
              <a:rPr lang="en-US" sz="1100" b="1" smtClean="0">
                <a:solidFill>
                  <a:schemeClr val="tx1"/>
                </a:solidFill>
              </a:rPr>
              <a:pPr defTabSz="514326"/>
              <a:t>11</a:t>
            </a:fld>
            <a:endParaRPr sz="1100" b="1">
              <a:solidFill>
                <a:schemeClr val="tx1"/>
              </a:solidFill>
              <a:latin typeface="Calibri" panose="020F0502020204030204"/>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338554"/>
          </a:xfrm>
          <a:prstGeom prst="rect">
            <a:avLst/>
          </a:prstGeom>
          <a:solidFill>
            <a:schemeClr val="bg1">
              <a:lumMod val="85000"/>
            </a:schemeClr>
          </a:solidFill>
        </p:spPr>
        <p:txBody>
          <a:bodyPr wrap="square">
            <a:spAutoFit/>
          </a:bodyPr>
          <a:lstStyle/>
          <a:p>
            <a:pPr algn="l"/>
            <a:r>
              <a:rPr lang="en-ZA" sz="1600" b="0" i="0" u="none" strike="noStrike" baseline="0">
                <a:solidFill>
                  <a:srgbClr val="000000"/>
                </a:solidFill>
                <a:latin typeface="Arial" panose="020B0604020202020204" pitchFamily="34" charset="0"/>
              </a:rPr>
              <a:t>360 Bergville is a </a:t>
            </a:r>
            <a:r>
              <a:rPr lang="en-ZA" sz="1600" b="1" i="0" u="none" strike="noStrike" baseline="0">
                <a:latin typeface="Arial" panose="020B0604020202020204" pitchFamily="34" charset="0"/>
              </a:rPr>
              <a:t>dilapidated commercial property </a:t>
            </a:r>
            <a:r>
              <a:rPr lang="en-US" sz="1600" b="0" i="0" u="none" strike="noStrike" baseline="0">
                <a:latin typeface="Arial" panose="020B0604020202020204" pitchFamily="34" charset="0"/>
              </a:rPr>
              <a:t>located at Bergville, within </a:t>
            </a:r>
            <a:r>
              <a:rPr lang="en-US" sz="1600" b="0" i="0" u="none" strike="noStrike" baseline="0" err="1">
                <a:latin typeface="Arial" panose="020B0604020202020204" pitchFamily="34" charset="0"/>
              </a:rPr>
              <a:t>Okhahlamba</a:t>
            </a:r>
            <a:r>
              <a:rPr lang="en-US" sz="1600" b="0" i="0" u="none" strike="noStrike" baseline="0">
                <a:latin typeface="Arial" panose="020B0604020202020204" pitchFamily="34" charset="0"/>
              </a:rPr>
              <a:t> Municipality, KwaZulu </a:t>
            </a:r>
            <a:r>
              <a:rPr lang="en-ZA" sz="1600" b="0" i="0" u="none" strike="noStrike" baseline="0">
                <a:latin typeface="Arial" panose="020B0604020202020204" pitchFamily="34" charset="0"/>
              </a:rPr>
              <a:t>Natal. </a:t>
            </a:r>
            <a:endParaRPr lang="en-ZA" sz="1200"/>
          </a:p>
        </p:txBody>
      </p:sp>
      <p:sp>
        <p:nvSpPr>
          <p:cNvPr id="8" name="TextBox 7">
            <a:extLst>
              <a:ext uri="{FF2B5EF4-FFF2-40B4-BE49-F238E27FC236}">
                <a16:creationId xmlns:a16="http://schemas.microsoft.com/office/drawing/2014/main" id="{BE99E8C8-B179-BF64-4569-533AFD3F6F6A}"/>
              </a:ext>
            </a:extLst>
          </p:cNvPr>
          <p:cNvSpPr txBox="1"/>
          <p:nvPr/>
        </p:nvSpPr>
        <p:spPr>
          <a:xfrm>
            <a:off x="5303520" y="917417"/>
            <a:ext cx="6694516" cy="1815882"/>
          </a:xfrm>
          <a:prstGeom prst="rect">
            <a:avLst/>
          </a:prstGeom>
          <a:noFill/>
        </p:spPr>
        <p:txBody>
          <a:bodyPr wrap="square">
            <a:spAutoFit/>
          </a:bodyPr>
          <a:lstStyle/>
          <a:p>
            <a:pPr marL="285750" indent="-285750">
              <a:buFont typeface="Arial" panose="020B0604020202020204" pitchFamily="34" charset="0"/>
              <a:buChar char="•"/>
            </a:pPr>
            <a:r>
              <a:rPr lang="en-US" sz="1400"/>
              <a:t>The structure is in a </a:t>
            </a:r>
            <a:r>
              <a:rPr lang="en-ZA" sz="1400"/>
              <a:t>good condition </a:t>
            </a:r>
            <a:r>
              <a:rPr lang="en-US" sz="1400"/>
              <a:t>with reference to the structural integrity however minor </a:t>
            </a:r>
            <a:r>
              <a:rPr lang="en-ZA" sz="1400"/>
              <a:t>repairs and </a:t>
            </a:r>
            <a:r>
              <a:rPr lang="en-US" sz="1400"/>
              <a:t>renovations may be required to make it adequately safe and functional. </a:t>
            </a:r>
          </a:p>
          <a:p>
            <a:pPr marL="285750" indent="-285750">
              <a:buFont typeface="Arial" panose="020B0604020202020204" pitchFamily="34" charset="0"/>
              <a:buChar char="•"/>
            </a:pPr>
            <a:r>
              <a:rPr lang="en-ZA" sz="1400" b="0" i="0" u="none" strike="noStrike" baseline="0">
                <a:solidFill>
                  <a:srgbClr val="000000"/>
                </a:solidFill>
              </a:rPr>
              <a:t>There is a dilapidated </a:t>
            </a:r>
            <a:r>
              <a:rPr lang="en-ZA" sz="1400" b="1" i="0" u="none" strike="noStrike" baseline="0"/>
              <a:t>sub-standard outbuilding </a:t>
            </a:r>
            <a:r>
              <a:rPr lang="en-US" sz="1400" b="0" i="0" u="none" strike="noStrike" baseline="0"/>
              <a:t>on the premises which was built by IDFC tenants. Currently the outbuilding is in a dilapidated state, with only the walls and floor slab remaining, the roof, doors, windows and other cladding material are missing from the building. The building was not approved by the Local Municipality thus it is an illegal building which needs to be </a:t>
            </a:r>
            <a:r>
              <a:rPr lang="en-ZA" sz="1400" b="1" i="0" u="none" strike="noStrike" baseline="0"/>
              <a:t>demolished. </a:t>
            </a: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2345185716"/>
              </p:ext>
            </p:extLst>
          </p:nvPr>
        </p:nvGraphicFramePr>
        <p:xfrm>
          <a:off x="193964" y="4125344"/>
          <a:ext cx="4779661" cy="2072640"/>
        </p:xfrm>
        <a:graphic>
          <a:graphicData uri="http://schemas.openxmlformats.org/drawingml/2006/table">
            <a:tbl>
              <a:tblPr firstRow="1" bandRow="1">
                <a:tableStyleId>{5940675A-B579-460E-94D1-54222C63F5DA}</a:tableStyleId>
              </a:tblPr>
              <a:tblGrid>
                <a:gridCol w="1754534">
                  <a:extLst>
                    <a:ext uri="{9D8B030D-6E8A-4147-A177-3AD203B41FA5}">
                      <a16:colId xmlns:a16="http://schemas.microsoft.com/office/drawing/2014/main" val="944063566"/>
                    </a:ext>
                  </a:extLst>
                </a:gridCol>
                <a:gridCol w="3025127">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4876 m2</a:t>
                      </a:r>
                      <a:endParaRPr lang="en-ZA" sz="11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and building owner</a:t>
                      </a:r>
                      <a:endParaRPr lang="en-ZA" sz="1100"/>
                    </a:p>
                  </a:txBody>
                  <a:tcPr/>
                </a:tc>
                <a:tc>
                  <a:txBody>
                    <a:bodyPr/>
                    <a:lstStyle/>
                    <a:p>
                      <a:r>
                        <a:rPr lang="en-ZA" sz="1100" b="0" u="none" strike="noStrike" kern="1200" baseline="0">
                          <a:solidFill>
                            <a:schemeClr val="dk1"/>
                          </a:solidFill>
                        </a:rPr>
                        <a:t>Ithala Development Finance Corporation</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Not leased</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50"/>
                        <a:t>Nil</a:t>
                      </a:r>
                    </a:p>
                  </a:txBody>
                  <a:tcPr/>
                </a:tc>
                <a:extLst>
                  <a:ext uri="{0D108BD9-81ED-4DB2-BD59-A6C34878D82A}">
                    <a16:rowId xmlns:a16="http://schemas.microsoft.com/office/drawing/2014/main" val="3859184052"/>
                  </a:ext>
                </a:extLst>
              </a:tr>
              <a:tr h="157558">
                <a:tc>
                  <a:txBody>
                    <a:bodyPr/>
                    <a:lstStyle/>
                    <a:p>
                      <a:r>
                        <a:rPr lang="en-ZA" sz="1100" kern="1200">
                          <a:solidFill>
                            <a:schemeClr val="tx1"/>
                          </a:solidFill>
                          <a:latin typeface="+mn-lt"/>
                          <a:ea typeface="+mn-ea"/>
                          <a:cs typeface="+mn-cs"/>
                        </a:rPr>
                        <a:t>Municipal rates cost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Monthly R 2 144.33</a:t>
                      </a:r>
                      <a:endParaRPr lang="en-ZA" sz="800"/>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 – IDFC appointed security on site</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i="0" u="none" strike="noStrike" kern="1200" baseline="0">
                          <a:solidFill>
                            <a:schemeClr val="tx1"/>
                          </a:solidFill>
                          <a:latin typeface="CIDFont+F1"/>
                          <a:ea typeface="+mn-ea"/>
                          <a:cs typeface="+mn-cs"/>
                        </a:rPr>
                        <a:t>Security Wall – Good condition</a:t>
                      </a: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531F2229-E79B-F5FD-7CA9-BB635B9079C5}"/>
              </a:ext>
            </a:extLst>
          </p:cNvPr>
          <p:cNvPicPr>
            <a:picLocks noChangeAspect="1"/>
          </p:cNvPicPr>
          <p:nvPr/>
        </p:nvPicPr>
        <p:blipFill>
          <a:blip r:embed="rId3"/>
          <a:stretch>
            <a:fillRect/>
          </a:stretch>
        </p:blipFill>
        <p:spPr>
          <a:xfrm>
            <a:off x="193964" y="917168"/>
            <a:ext cx="4994934" cy="3097965"/>
          </a:xfrm>
          <a:prstGeom prst="rect">
            <a:avLst/>
          </a:prstGeom>
        </p:spPr>
      </p:pic>
      <p:pic>
        <p:nvPicPr>
          <p:cNvPr id="2" name="Picture 1">
            <a:extLst>
              <a:ext uri="{FF2B5EF4-FFF2-40B4-BE49-F238E27FC236}">
                <a16:creationId xmlns:a16="http://schemas.microsoft.com/office/drawing/2014/main" id="{096D4AE6-97DE-D067-C738-2ACC9501D50C}"/>
              </a:ext>
            </a:extLst>
          </p:cNvPr>
          <p:cNvPicPr>
            <a:picLocks noChangeAspect="1"/>
          </p:cNvPicPr>
          <p:nvPr/>
        </p:nvPicPr>
        <p:blipFill rotWithShape="1">
          <a:blip r:embed="rId4"/>
          <a:srcRect t="16408"/>
          <a:stretch/>
        </p:blipFill>
        <p:spPr>
          <a:xfrm>
            <a:off x="5297978" y="2708744"/>
            <a:ext cx="3610143" cy="2031325"/>
          </a:xfrm>
          <a:prstGeom prst="rect">
            <a:avLst/>
          </a:prstGeom>
        </p:spPr>
      </p:pic>
      <p:pic>
        <p:nvPicPr>
          <p:cNvPr id="5" name="Picture 4">
            <a:extLst>
              <a:ext uri="{FF2B5EF4-FFF2-40B4-BE49-F238E27FC236}">
                <a16:creationId xmlns:a16="http://schemas.microsoft.com/office/drawing/2014/main" id="{E355FD08-8D65-B7D5-64F3-D6EFE26D3964}"/>
              </a:ext>
            </a:extLst>
          </p:cNvPr>
          <p:cNvPicPr>
            <a:picLocks noChangeAspect="1"/>
          </p:cNvPicPr>
          <p:nvPr/>
        </p:nvPicPr>
        <p:blipFill>
          <a:blip r:embed="rId5"/>
          <a:stretch>
            <a:fillRect/>
          </a:stretch>
        </p:blipFill>
        <p:spPr>
          <a:xfrm>
            <a:off x="8520491" y="4340146"/>
            <a:ext cx="3600858" cy="2405179"/>
          </a:xfrm>
          <a:prstGeom prst="rect">
            <a:avLst/>
          </a:prstGeom>
        </p:spPr>
      </p:pic>
    </p:spTree>
    <p:extLst>
      <p:ext uri="{BB962C8B-B14F-4D97-AF65-F5344CB8AC3E}">
        <p14:creationId xmlns:p14="http://schemas.microsoft.com/office/powerpoint/2010/main" val="203450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41764" y="116672"/>
            <a:ext cx="8908472" cy="266511"/>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ZA" sz="1600" b="1">
                <a:solidFill>
                  <a:schemeClr val="bg1"/>
                </a:solidFill>
              </a:rPr>
              <a:t>G9315 MADADENI </a:t>
            </a:r>
            <a:r>
              <a:rPr lang="en-US" sz="1600" b="1">
                <a:solidFill>
                  <a:schemeClr val="bg1"/>
                </a:solidFill>
              </a:rPr>
              <a:t>- OVERVIEW</a:t>
            </a:r>
          </a:p>
        </p:txBody>
      </p:sp>
      <p:sp>
        <p:nvSpPr>
          <p:cNvPr id="23082" name="Google Shape;23082;p54"/>
          <p:cNvSpPr txBox="1">
            <a:spLocks noGrp="1"/>
          </p:cNvSpPr>
          <p:nvPr>
            <p:ph type="sldNum" sz="quarter" idx="12"/>
          </p:nvPr>
        </p:nvSpPr>
        <p:spPr>
          <a:xfrm>
            <a:off x="9504205" y="5785406"/>
            <a:ext cx="935773" cy="124544"/>
          </a:xfrm>
          <a:prstGeom prst="rect">
            <a:avLst/>
          </a:prstGeom>
          <a:noFill/>
          <a:ln>
            <a:noFill/>
          </a:ln>
        </p:spPr>
        <p:txBody>
          <a:bodyPr spcFirstLastPara="1" vert="horz" wrap="square" lIns="31187" tIns="15590" rIns="31187" bIns="1559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9pPr>
          </a:lstStyle>
          <a:p>
            <a:pPr defTabSz="385745"/>
            <a:fld id="{00000000-1234-1234-1234-123412341234}" type="slidenum">
              <a:rPr lang="en-US" sz="825" b="1">
                <a:solidFill>
                  <a:prstClr val="black"/>
                </a:solidFill>
              </a:rPr>
              <a:pPr defTabSz="385745"/>
              <a:t>12</a:t>
            </a:fld>
            <a:endParaRPr sz="825" b="1">
              <a:solidFill>
                <a:prstClr val="black"/>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407323" y="452076"/>
            <a:ext cx="11587941" cy="307777"/>
          </a:xfrm>
          <a:prstGeom prst="rect">
            <a:avLst/>
          </a:prstGeom>
          <a:solidFill>
            <a:schemeClr val="bg1">
              <a:lumMod val="85000"/>
            </a:schemeClr>
          </a:solidFill>
        </p:spPr>
        <p:txBody>
          <a:bodyPr wrap="square">
            <a:spAutoFit/>
          </a:bodyPr>
          <a:lstStyle/>
          <a:p>
            <a:pPr defTabSz="685800"/>
            <a:r>
              <a:rPr lang="en-US" sz="1400">
                <a:solidFill>
                  <a:prstClr val="black"/>
                </a:solidFill>
                <a:latin typeface="Arial" panose="020B0604020202020204" pitchFamily="34" charset="0"/>
                <a:cs typeface="Arial" panose="020B0604020202020204" pitchFamily="34" charset="0"/>
              </a:rPr>
              <a:t>G9315 </a:t>
            </a:r>
            <a:r>
              <a:rPr lang="en-US" sz="1400" err="1">
                <a:solidFill>
                  <a:prstClr val="black"/>
                </a:solidFill>
                <a:latin typeface="Arial" panose="020B0604020202020204" pitchFamily="34" charset="0"/>
                <a:cs typeface="Arial" panose="020B0604020202020204" pitchFamily="34" charset="0"/>
              </a:rPr>
              <a:t>Madadeni</a:t>
            </a:r>
            <a:r>
              <a:rPr lang="en-US" sz="1400">
                <a:solidFill>
                  <a:prstClr val="black"/>
                </a:solidFill>
                <a:latin typeface="Arial" panose="020B0604020202020204" pitchFamily="34" charset="0"/>
                <a:cs typeface="Arial" panose="020B0604020202020204" pitchFamily="34" charset="0"/>
              </a:rPr>
              <a:t> is an invaded commercial property located at </a:t>
            </a:r>
            <a:r>
              <a:rPr lang="en-US" sz="1400" err="1">
                <a:solidFill>
                  <a:prstClr val="black"/>
                </a:solidFill>
                <a:latin typeface="Arial" panose="020B0604020202020204" pitchFamily="34" charset="0"/>
                <a:cs typeface="Arial" panose="020B0604020202020204" pitchFamily="34" charset="0"/>
              </a:rPr>
              <a:t>Madadeni</a:t>
            </a:r>
            <a:r>
              <a:rPr lang="en-US" sz="1400">
                <a:solidFill>
                  <a:prstClr val="black"/>
                </a:solidFill>
                <a:latin typeface="Arial" panose="020B0604020202020204" pitchFamily="34" charset="0"/>
                <a:cs typeface="Arial" panose="020B0604020202020204" pitchFamily="34" charset="0"/>
              </a:rPr>
              <a:t> G, within Newcastle Local Municipality, </a:t>
            </a:r>
            <a:r>
              <a:rPr lang="en-ZA" sz="1400">
                <a:solidFill>
                  <a:prstClr val="black"/>
                </a:solidFill>
                <a:latin typeface="Arial" panose="020B0604020202020204" pitchFamily="34" charset="0"/>
                <a:cs typeface="Arial" panose="020B0604020202020204" pitchFamily="34" charset="0"/>
              </a:rPr>
              <a:t>KwaZulu Natal</a:t>
            </a:r>
          </a:p>
        </p:txBody>
      </p:sp>
      <p:sp>
        <p:nvSpPr>
          <p:cNvPr id="8" name="TextBox 7">
            <a:extLst>
              <a:ext uri="{FF2B5EF4-FFF2-40B4-BE49-F238E27FC236}">
                <a16:creationId xmlns:a16="http://schemas.microsoft.com/office/drawing/2014/main" id="{BE99E8C8-B179-BF64-4569-533AFD3F6F6A}"/>
              </a:ext>
            </a:extLst>
          </p:cNvPr>
          <p:cNvSpPr txBox="1"/>
          <p:nvPr/>
        </p:nvSpPr>
        <p:spPr>
          <a:xfrm>
            <a:off x="5386647" y="893921"/>
            <a:ext cx="6666808" cy="1538883"/>
          </a:xfrm>
          <a:prstGeom prst="rect">
            <a:avLst/>
          </a:prstGeom>
          <a:noFill/>
        </p:spPr>
        <p:txBody>
          <a:bodyPr wrap="square">
            <a:spAutoFit/>
          </a:bodyPr>
          <a:lstStyle/>
          <a:p>
            <a:pPr defTabSz="685800"/>
            <a:r>
              <a:rPr lang="en-US" sz="1400">
                <a:solidFill>
                  <a:prstClr val="black"/>
                </a:solidFill>
                <a:latin typeface="Arial" panose="020B0604020202020204" pitchFamily="34" charset="0"/>
                <a:cs typeface="Arial" panose="020B0604020202020204" pitchFamily="34" charset="0"/>
              </a:rPr>
              <a:t>The property is primarily a Bus depot with facilities such as parking accommodation, servicing and maintenance facilities for vehicles, administrative function and facilities for staff.</a:t>
            </a:r>
          </a:p>
          <a:p>
            <a:pPr defTabSz="685800"/>
            <a:endParaRPr lang="en-US" sz="1000">
              <a:solidFill>
                <a:prstClr val="black"/>
              </a:solidFill>
              <a:latin typeface="Arial" panose="020B0604020202020204" pitchFamily="34" charset="0"/>
              <a:cs typeface="Arial" panose="020B0604020202020204" pitchFamily="34" charset="0"/>
            </a:endParaRPr>
          </a:p>
          <a:p>
            <a:pPr defTabSz="685800"/>
            <a:r>
              <a:rPr lang="en-US" sz="1400">
                <a:solidFill>
                  <a:prstClr val="black"/>
                </a:solidFill>
                <a:latin typeface="Arial" panose="020B0604020202020204" pitchFamily="34" charset="0"/>
                <a:cs typeface="Arial" panose="020B0604020202020204" pitchFamily="34" charset="0"/>
              </a:rPr>
              <a:t>It is currently in a dilapidated state with very poor structural integrity and functionality however, it is being used by occupants who have invaded the properties. </a:t>
            </a:r>
            <a:endParaRPr lang="en-ZA" sz="1400">
              <a:solidFill>
                <a:srgbClr val="FF0000"/>
              </a:solidFill>
              <a:latin typeface="Arial" panose="020B0604020202020204" pitchFamily="34" charset="0"/>
              <a:cs typeface="Arial" panose="020B0604020202020204" pitchFamily="34" charset="0"/>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2586366299"/>
              </p:ext>
            </p:extLst>
          </p:nvPr>
        </p:nvGraphicFramePr>
        <p:xfrm>
          <a:off x="468285" y="3629922"/>
          <a:ext cx="4441217" cy="502920"/>
        </p:xfrm>
        <a:graphic>
          <a:graphicData uri="http://schemas.openxmlformats.org/drawingml/2006/table">
            <a:tbl>
              <a:tblPr firstRow="1" bandRow="1">
                <a:tableStyleId>{5940675A-B579-460E-94D1-54222C63F5DA}</a:tableStyleId>
              </a:tblPr>
              <a:tblGrid>
                <a:gridCol w="1630297">
                  <a:extLst>
                    <a:ext uri="{9D8B030D-6E8A-4147-A177-3AD203B41FA5}">
                      <a16:colId xmlns:a16="http://schemas.microsoft.com/office/drawing/2014/main" val="944063566"/>
                    </a:ext>
                  </a:extLst>
                </a:gridCol>
                <a:gridCol w="2810920">
                  <a:extLst>
                    <a:ext uri="{9D8B030D-6E8A-4147-A177-3AD203B41FA5}">
                      <a16:colId xmlns:a16="http://schemas.microsoft.com/office/drawing/2014/main" val="4051197514"/>
                    </a:ext>
                  </a:extLst>
                </a:gridCol>
              </a:tblGrid>
              <a:tr h="194310">
                <a:tc>
                  <a:txBody>
                    <a:bodyPr/>
                    <a:lstStyle/>
                    <a:p>
                      <a:r>
                        <a:rPr lang="en-US" sz="1200" b="1">
                          <a:latin typeface="Arial" panose="020B0604020202020204" pitchFamily="34" charset="0"/>
                          <a:cs typeface="Arial" panose="020B0604020202020204" pitchFamily="34" charset="0"/>
                        </a:rPr>
                        <a:t>Property Status</a:t>
                      </a:r>
                      <a:endParaRPr lang="en-ZA" sz="12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tc>
                  <a:txBody>
                    <a:bodyPr/>
                    <a:lstStyle/>
                    <a:p>
                      <a:r>
                        <a:rPr lang="en-US" sz="1200" b="1">
                          <a:latin typeface="Arial" panose="020B0604020202020204" pitchFamily="34" charset="0"/>
                          <a:cs typeface="Arial" panose="020B0604020202020204" pitchFamily="34" charset="0"/>
                        </a:rPr>
                        <a:t>Confirmed details</a:t>
                      </a:r>
                      <a:endParaRPr lang="en-ZA" sz="12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extLst>
                  <a:ext uri="{0D108BD9-81ED-4DB2-BD59-A6C34878D82A}">
                    <a16:rowId xmlns:a16="http://schemas.microsoft.com/office/drawing/2014/main" val="2834637057"/>
                  </a:ext>
                </a:extLst>
              </a:tr>
              <a:tr h="194310">
                <a:tc>
                  <a:txBody>
                    <a:bodyPr/>
                    <a:lstStyle/>
                    <a:p>
                      <a:r>
                        <a:rPr lang="en-ZA" sz="1200" b="0" u="none" strike="noStrike" kern="1200" baseline="0">
                          <a:solidFill>
                            <a:schemeClr val="dk1"/>
                          </a:solidFill>
                          <a:latin typeface="Arial" panose="020B0604020202020204" pitchFamily="34" charset="0"/>
                          <a:cs typeface="Arial" panose="020B0604020202020204" pitchFamily="34" charset="0"/>
                        </a:rPr>
                        <a:t>Extent of land.</a:t>
                      </a:r>
                      <a:endParaRPr lang="en-ZA" sz="1200">
                        <a:latin typeface="Arial" panose="020B0604020202020204" pitchFamily="34" charset="0"/>
                        <a:cs typeface="Arial" panose="020B0604020202020204" pitchFamily="34" charset="0"/>
                      </a:endParaRPr>
                    </a:p>
                  </a:txBody>
                  <a:tcPr marL="68580" marR="68580" marT="34290" marB="34290"/>
                </a:tc>
                <a:tc>
                  <a:txBody>
                    <a:bodyPr/>
                    <a:lstStyle/>
                    <a:p>
                      <a:r>
                        <a:rPr lang="en-ZA" sz="1200" b="0" i="0" u="none" strike="noStrike" kern="1200" baseline="0">
                          <a:solidFill>
                            <a:schemeClr val="tx1"/>
                          </a:solidFill>
                          <a:latin typeface="Arial" panose="020B0604020202020204" pitchFamily="34" charset="0"/>
                          <a:ea typeface="+mn-ea"/>
                          <a:cs typeface="Arial" panose="020B0604020202020204" pitchFamily="34" charset="0"/>
                        </a:rPr>
                        <a:t>2.5144 H</a:t>
                      </a:r>
                      <a:endParaRPr lang="en-ZA" sz="105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2398123999"/>
                  </a:ext>
                </a:extLst>
              </a:tr>
            </a:tbl>
          </a:graphicData>
        </a:graphic>
      </p:graphicFrame>
      <p:graphicFrame>
        <p:nvGraphicFramePr>
          <p:cNvPr id="12" name="Table 11">
            <a:extLst>
              <a:ext uri="{FF2B5EF4-FFF2-40B4-BE49-F238E27FC236}">
                <a16:creationId xmlns:a16="http://schemas.microsoft.com/office/drawing/2014/main" id="{7FD4B2C2-2055-6696-9E93-77B9BB97C7F5}"/>
              </a:ext>
            </a:extLst>
          </p:cNvPr>
          <p:cNvGraphicFramePr>
            <a:graphicFrameLocks noGrp="1"/>
          </p:cNvGraphicFramePr>
          <p:nvPr>
            <p:extLst>
              <p:ext uri="{D42A27DB-BD31-4B8C-83A1-F6EECF244321}">
                <p14:modId xmlns:p14="http://schemas.microsoft.com/office/powerpoint/2010/main" val="142034534"/>
              </p:ext>
            </p:extLst>
          </p:nvPr>
        </p:nvGraphicFramePr>
        <p:xfrm>
          <a:off x="485603" y="4235049"/>
          <a:ext cx="4406580" cy="2354580"/>
        </p:xfrm>
        <a:graphic>
          <a:graphicData uri="http://schemas.openxmlformats.org/drawingml/2006/table">
            <a:tbl>
              <a:tblPr firstRow="1" bandRow="1">
                <a:tableStyleId>{5940675A-B579-460E-94D1-54222C63F5DA}</a:tableStyleId>
              </a:tblPr>
              <a:tblGrid>
                <a:gridCol w="1079709">
                  <a:extLst>
                    <a:ext uri="{9D8B030D-6E8A-4147-A177-3AD203B41FA5}">
                      <a16:colId xmlns:a16="http://schemas.microsoft.com/office/drawing/2014/main" val="944063566"/>
                    </a:ext>
                  </a:extLst>
                </a:gridCol>
                <a:gridCol w="3326871">
                  <a:extLst>
                    <a:ext uri="{9D8B030D-6E8A-4147-A177-3AD203B41FA5}">
                      <a16:colId xmlns:a16="http://schemas.microsoft.com/office/drawing/2014/main" val="4051197514"/>
                    </a:ext>
                  </a:extLst>
                </a:gridCol>
              </a:tblGrid>
              <a:tr h="194310">
                <a:tc>
                  <a:txBody>
                    <a:bodyPr/>
                    <a:lstStyle/>
                    <a:p>
                      <a:r>
                        <a:rPr lang="en-US" sz="1100" b="1">
                          <a:latin typeface="Arial" panose="020B0604020202020204" pitchFamily="34" charset="0"/>
                          <a:cs typeface="Arial" panose="020B0604020202020204" pitchFamily="34" charset="0"/>
                        </a:rPr>
                        <a:t>Service Infrastructure</a:t>
                      </a:r>
                      <a:endParaRPr lang="en-ZA" sz="11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tc>
                  <a:txBody>
                    <a:bodyPr/>
                    <a:lstStyle/>
                    <a:p>
                      <a:r>
                        <a:rPr lang="en-US" sz="1100" b="1">
                          <a:latin typeface="Arial" panose="020B0604020202020204" pitchFamily="34" charset="0"/>
                          <a:cs typeface="Arial" panose="020B0604020202020204" pitchFamily="34" charset="0"/>
                        </a:rPr>
                        <a:t>Confirmed details</a:t>
                      </a:r>
                      <a:endParaRPr lang="en-ZA" sz="11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extLst>
                  <a:ext uri="{0D108BD9-81ED-4DB2-BD59-A6C34878D82A}">
                    <a16:rowId xmlns:a16="http://schemas.microsoft.com/office/drawing/2014/main" val="2834637057"/>
                  </a:ext>
                </a:extLst>
              </a:tr>
              <a:tr h="320040">
                <a:tc>
                  <a:txBody>
                    <a:bodyPr/>
                    <a:lstStyle/>
                    <a:p>
                      <a:r>
                        <a:rPr lang="en-ZA" sz="1100" b="0" i="0" u="none" strike="noStrike" kern="1200" baseline="0">
                          <a:solidFill>
                            <a:schemeClr val="tx1"/>
                          </a:solidFill>
                          <a:latin typeface="Arial" panose="020B0604020202020204" pitchFamily="34" charset="0"/>
                          <a:ea typeface="+mn-ea"/>
                          <a:cs typeface="Arial" panose="020B0604020202020204" pitchFamily="34" charset="0"/>
                        </a:rPr>
                        <a:t>Sewer Network</a:t>
                      </a:r>
                    </a:p>
                  </a:txBody>
                  <a:tcPr marL="68580" marR="68580" marT="34290" marB="34290"/>
                </a:tc>
                <a:tc>
                  <a:txBody>
                    <a:bodyPr/>
                    <a:lstStyle/>
                    <a:p>
                      <a:r>
                        <a:rPr kumimoji="0" lang="en-US"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Satisfactory - property is within a municipal sewer line; further functionality checks may be required.</a:t>
                      </a:r>
                      <a:endParaRPr kumimoji="0" lang="en-ZA"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356731659"/>
                  </a:ext>
                </a:extLst>
              </a:tr>
              <a:tr h="320040">
                <a:tc>
                  <a:txBody>
                    <a:bodyPr/>
                    <a:lstStyle/>
                    <a:p>
                      <a:r>
                        <a:rPr lang="en-ZA" sz="1100" b="0" i="0" u="none" strike="noStrike" kern="1200" baseline="0">
                          <a:solidFill>
                            <a:schemeClr val="tx1"/>
                          </a:solidFill>
                          <a:latin typeface="Arial" panose="020B0604020202020204" pitchFamily="34" charset="0"/>
                          <a:ea typeface="+mn-ea"/>
                          <a:cs typeface="Arial" panose="020B0604020202020204" pitchFamily="34" charset="0"/>
                        </a:rPr>
                        <a:t>Electrical infrastructure</a:t>
                      </a:r>
                    </a:p>
                  </a:txBody>
                  <a:tcPr marL="68580" marR="68580" marT="34290" marB="34290"/>
                </a:tc>
                <a:tc>
                  <a:txBody>
                    <a:bodyPr/>
                    <a:lstStyle/>
                    <a:p>
                      <a:r>
                        <a:rPr kumimoji="0" lang="en-US"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Unacceptable – facilities functional however they are dilapidated, </a:t>
                      </a:r>
                      <a:r>
                        <a:rPr kumimoji="0" lang="en-US" sz="1100" b="0" i="0" u="none" strike="noStrike" kern="1200" cap="none" spc="0" normalizeH="0" baseline="0" err="1">
                          <a:ln>
                            <a:noFill/>
                          </a:ln>
                          <a:solidFill>
                            <a:prstClr val="black"/>
                          </a:solidFill>
                          <a:effectLst/>
                          <a:uLnTx/>
                          <a:uFillTx/>
                          <a:latin typeface="Arial" panose="020B0604020202020204" pitchFamily="34" charset="0"/>
                          <a:ea typeface="+mn-ea"/>
                          <a:cs typeface="Arial" panose="020B0604020202020204" pitchFamily="34" charset="0"/>
                        </a:rPr>
                        <a:t>vandalised</a:t>
                      </a:r>
                      <a:r>
                        <a:rPr kumimoji="0" lang="en-US"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 and need replacement.</a:t>
                      </a:r>
                      <a:endParaRPr kumimoji="0" lang="en-ZA"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3859184052"/>
                  </a:ext>
                </a:extLst>
              </a:tr>
              <a:tr h="445770">
                <a:tc>
                  <a:txBody>
                    <a:bodyPr/>
                    <a:lstStyle/>
                    <a:p>
                      <a:r>
                        <a:rPr lang="en-ZA" sz="1100" b="0" i="0" u="none" strike="noStrike" kern="1200" baseline="0">
                          <a:solidFill>
                            <a:schemeClr val="tx1"/>
                          </a:solidFill>
                          <a:latin typeface="Arial" panose="020B0604020202020204" pitchFamily="34" charset="0"/>
                          <a:ea typeface="+mn-ea"/>
                          <a:cs typeface="Arial" panose="020B0604020202020204" pitchFamily="34" charset="0"/>
                        </a:rPr>
                        <a:t>Water lines.</a:t>
                      </a:r>
                    </a:p>
                  </a:txBody>
                  <a:tcPr marL="68580" marR="68580" marT="34290" marB="34290"/>
                </a:tc>
                <a:tc>
                  <a:txBody>
                    <a:bodyPr/>
                    <a:lstStyle/>
                    <a:p>
                      <a:r>
                        <a:rPr kumimoji="0" lang="en-US"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Satisfactory – property located within a functional Municipal water line. Repairs and renovations may be required for the existing property reticulation.</a:t>
                      </a:r>
                      <a:endParaRPr kumimoji="0" lang="en-ZA"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98668605"/>
                  </a:ext>
                </a:extLst>
              </a:tr>
              <a:tr h="320040">
                <a:tc>
                  <a:txBody>
                    <a:bodyPr/>
                    <a:lstStyle/>
                    <a:p>
                      <a:r>
                        <a:rPr lang="en-ZA" sz="1100" b="0" i="0" u="none" strike="noStrike" kern="1200" baseline="0">
                          <a:solidFill>
                            <a:schemeClr val="tx1"/>
                          </a:solidFill>
                          <a:latin typeface="Arial" panose="020B0604020202020204" pitchFamily="34" charset="0"/>
                          <a:ea typeface="+mn-ea"/>
                          <a:cs typeface="Arial" panose="020B0604020202020204" pitchFamily="34" charset="0"/>
                        </a:rPr>
                        <a:t>Storm-water Control</a:t>
                      </a:r>
                    </a:p>
                  </a:txBody>
                  <a:tcPr marL="68580" marR="68580" marT="34290" marB="34290"/>
                </a:tc>
                <a:tc>
                  <a:txBody>
                    <a:bodyPr/>
                    <a:lstStyle/>
                    <a:p>
                      <a:r>
                        <a:rPr kumimoji="0" lang="en-US"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Unacceptable - existing storm-water control is dilapidated and insufficient; redesign and </a:t>
                      </a:r>
                      <a:r>
                        <a:rPr kumimoji="0" lang="en-ZA" sz="1100" b="0" i="0" u="none" strike="noStrike" kern="1200" cap="none" spc="0" normalizeH="0" baseline="0">
                          <a:ln>
                            <a:noFill/>
                          </a:ln>
                          <a:solidFill>
                            <a:prstClr val="black"/>
                          </a:solidFill>
                          <a:effectLst/>
                          <a:uLnTx/>
                          <a:uFillTx/>
                          <a:latin typeface="Arial" panose="020B0604020202020204" pitchFamily="34" charset="0"/>
                          <a:ea typeface="+mn-ea"/>
                          <a:cs typeface="Arial" panose="020B0604020202020204" pitchFamily="34" charset="0"/>
                        </a:rPr>
                        <a:t>construction required.</a:t>
                      </a:r>
                      <a:endParaRPr kumimoji="0" lang="en-ZA"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2314991693"/>
                  </a:ext>
                </a:extLst>
              </a:tr>
            </a:tbl>
          </a:graphicData>
        </a:graphic>
      </p:graphicFrame>
      <p:pic>
        <p:nvPicPr>
          <p:cNvPr id="4" name="Picture 3">
            <a:extLst>
              <a:ext uri="{FF2B5EF4-FFF2-40B4-BE49-F238E27FC236}">
                <a16:creationId xmlns:a16="http://schemas.microsoft.com/office/drawing/2014/main" id="{036A7053-26B5-C5FE-30C2-4749DD421CC9}"/>
              </a:ext>
            </a:extLst>
          </p:cNvPr>
          <p:cNvPicPr>
            <a:picLocks noChangeAspect="1"/>
          </p:cNvPicPr>
          <p:nvPr/>
        </p:nvPicPr>
        <p:blipFill>
          <a:blip r:embed="rId3"/>
          <a:stretch>
            <a:fillRect/>
          </a:stretch>
        </p:blipFill>
        <p:spPr>
          <a:xfrm>
            <a:off x="411480" y="893921"/>
            <a:ext cx="4864331" cy="2645418"/>
          </a:xfrm>
          <a:prstGeom prst="rect">
            <a:avLst/>
          </a:prstGeom>
        </p:spPr>
      </p:pic>
      <p:grpSp>
        <p:nvGrpSpPr>
          <p:cNvPr id="2" name="Group 1">
            <a:extLst>
              <a:ext uri="{FF2B5EF4-FFF2-40B4-BE49-F238E27FC236}">
                <a16:creationId xmlns:a16="http://schemas.microsoft.com/office/drawing/2014/main" id="{86E119AC-7EBC-D309-0C76-A1C92BD47B40}"/>
              </a:ext>
            </a:extLst>
          </p:cNvPr>
          <p:cNvGrpSpPr/>
          <p:nvPr/>
        </p:nvGrpSpPr>
        <p:grpSpPr>
          <a:xfrm>
            <a:off x="5461462" y="2668386"/>
            <a:ext cx="6591993" cy="4072942"/>
            <a:chOff x="171047" y="2192211"/>
            <a:chExt cx="8605808" cy="3678875"/>
          </a:xfrm>
        </p:grpSpPr>
        <p:pic>
          <p:nvPicPr>
            <p:cNvPr id="6" name="Picture 5">
              <a:extLst>
                <a:ext uri="{FF2B5EF4-FFF2-40B4-BE49-F238E27FC236}">
                  <a16:creationId xmlns:a16="http://schemas.microsoft.com/office/drawing/2014/main" id="{7C028AB9-C9A0-2061-6FF1-87121B63E4B8}"/>
                </a:ext>
              </a:extLst>
            </p:cNvPr>
            <p:cNvPicPr>
              <a:picLocks noChangeAspect="1"/>
            </p:cNvPicPr>
            <p:nvPr/>
          </p:nvPicPr>
          <p:blipFill>
            <a:blip r:embed="rId4"/>
            <a:stretch>
              <a:fillRect/>
            </a:stretch>
          </p:blipFill>
          <p:spPr>
            <a:xfrm>
              <a:off x="199823" y="2192211"/>
              <a:ext cx="2669136" cy="1800381"/>
            </a:xfrm>
            <a:prstGeom prst="rect">
              <a:avLst/>
            </a:prstGeom>
          </p:spPr>
        </p:pic>
        <p:sp>
          <p:nvSpPr>
            <p:cNvPr id="7" name="TextBox 6">
              <a:extLst>
                <a:ext uri="{FF2B5EF4-FFF2-40B4-BE49-F238E27FC236}">
                  <a16:creationId xmlns:a16="http://schemas.microsoft.com/office/drawing/2014/main" id="{1B404CEE-0447-732C-CFE1-E53834A1AA33}"/>
                </a:ext>
              </a:extLst>
            </p:cNvPr>
            <p:cNvSpPr txBox="1"/>
            <p:nvPr/>
          </p:nvSpPr>
          <p:spPr>
            <a:xfrm>
              <a:off x="367145" y="3650024"/>
              <a:ext cx="2403764" cy="191545"/>
            </a:xfrm>
            <a:prstGeom prst="rect">
              <a:avLst/>
            </a:prstGeom>
            <a:noFill/>
          </p:spPr>
          <p:txBody>
            <a:bodyPr wrap="square">
              <a:spAutoFit/>
            </a:bodyPr>
            <a:lstStyle/>
            <a:p>
              <a:pPr defTabSz="685800"/>
              <a:r>
                <a:rPr lang="en-US" sz="1050">
                  <a:solidFill>
                    <a:prstClr val="white"/>
                  </a:solidFill>
                  <a:latin typeface="CIDFont+F4"/>
                </a:rPr>
                <a:t>Dilapidated outbuildings used by loiters</a:t>
              </a:r>
              <a:endParaRPr lang="en-ZA" sz="1050">
                <a:solidFill>
                  <a:prstClr val="white"/>
                </a:solidFill>
                <a:latin typeface="Calibri" panose="020F0502020204030204"/>
              </a:endParaRPr>
            </a:p>
          </p:txBody>
        </p:sp>
        <p:pic>
          <p:nvPicPr>
            <p:cNvPr id="9" name="Picture 8">
              <a:extLst>
                <a:ext uri="{FF2B5EF4-FFF2-40B4-BE49-F238E27FC236}">
                  <a16:creationId xmlns:a16="http://schemas.microsoft.com/office/drawing/2014/main" id="{F7924688-403E-EABD-C4BF-810BF792E5D6}"/>
                </a:ext>
              </a:extLst>
            </p:cNvPr>
            <p:cNvPicPr>
              <a:picLocks noChangeAspect="1"/>
            </p:cNvPicPr>
            <p:nvPr/>
          </p:nvPicPr>
          <p:blipFill>
            <a:blip r:embed="rId5"/>
            <a:stretch>
              <a:fillRect/>
            </a:stretch>
          </p:blipFill>
          <p:spPr>
            <a:xfrm>
              <a:off x="2967008" y="2214201"/>
              <a:ext cx="2313453" cy="1782072"/>
            </a:xfrm>
            <a:prstGeom prst="rect">
              <a:avLst/>
            </a:prstGeom>
          </p:spPr>
        </p:pic>
        <p:sp>
          <p:nvSpPr>
            <p:cNvPr id="11" name="TextBox 10">
              <a:extLst>
                <a:ext uri="{FF2B5EF4-FFF2-40B4-BE49-F238E27FC236}">
                  <a16:creationId xmlns:a16="http://schemas.microsoft.com/office/drawing/2014/main" id="{6732CCDF-CDD6-CCB9-CA98-CE496B71DDA4}"/>
                </a:ext>
              </a:extLst>
            </p:cNvPr>
            <p:cNvSpPr txBox="1"/>
            <p:nvPr/>
          </p:nvSpPr>
          <p:spPr>
            <a:xfrm>
              <a:off x="3036281" y="3592315"/>
              <a:ext cx="2082974" cy="313436"/>
            </a:xfrm>
            <a:prstGeom prst="rect">
              <a:avLst/>
            </a:prstGeom>
            <a:noFill/>
          </p:spPr>
          <p:txBody>
            <a:bodyPr wrap="square">
              <a:spAutoFit/>
            </a:bodyPr>
            <a:lstStyle/>
            <a:p>
              <a:pPr defTabSz="685800"/>
              <a:r>
                <a:rPr lang="en-US" sz="1050">
                  <a:solidFill>
                    <a:prstClr val="white"/>
                  </a:solidFill>
                  <a:latin typeface="CIDFont+F4"/>
                </a:rPr>
                <a:t>Bus service facility/ garage #02 and dilapidated </a:t>
              </a:r>
              <a:r>
                <a:rPr lang="en-ZA" sz="1050">
                  <a:solidFill>
                    <a:prstClr val="white"/>
                  </a:solidFill>
                  <a:latin typeface="CIDFont+F4"/>
                </a:rPr>
                <a:t>boundary fence</a:t>
              </a:r>
              <a:endParaRPr lang="en-ZA" sz="1050">
                <a:solidFill>
                  <a:prstClr val="white"/>
                </a:solidFill>
                <a:latin typeface="Calibri" panose="020F0502020204030204"/>
              </a:endParaRPr>
            </a:p>
          </p:txBody>
        </p:sp>
        <p:pic>
          <p:nvPicPr>
            <p:cNvPr id="13" name="Picture 12">
              <a:extLst>
                <a:ext uri="{FF2B5EF4-FFF2-40B4-BE49-F238E27FC236}">
                  <a16:creationId xmlns:a16="http://schemas.microsoft.com/office/drawing/2014/main" id="{70EBBDE0-0E27-0DAB-F356-08FCCECC19B1}"/>
                </a:ext>
              </a:extLst>
            </p:cNvPr>
            <p:cNvPicPr>
              <a:picLocks noChangeAspect="1"/>
            </p:cNvPicPr>
            <p:nvPr/>
          </p:nvPicPr>
          <p:blipFill>
            <a:blip r:embed="rId6"/>
            <a:stretch>
              <a:fillRect/>
            </a:stretch>
          </p:blipFill>
          <p:spPr>
            <a:xfrm>
              <a:off x="5522220" y="2214201"/>
              <a:ext cx="3254635" cy="1782072"/>
            </a:xfrm>
            <a:prstGeom prst="rect">
              <a:avLst/>
            </a:prstGeom>
          </p:spPr>
        </p:pic>
        <p:pic>
          <p:nvPicPr>
            <p:cNvPr id="14" name="Picture 13">
              <a:extLst>
                <a:ext uri="{FF2B5EF4-FFF2-40B4-BE49-F238E27FC236}">
                  <a16:creationId xmlns:a16="http://schemas.microsoft.com/office/drawing/2014/main" id="{F1A072C9-72FF-B743-90D1-3CC1E9406DFD}"/>
                </a:ext>
              </a:extLst>
            </p:cNvPr>
            <p:cNvPicPr>
              <a:picLocks noChangeAspect="1"/>
            </p:cNvPicPr>
            <p:nvPr/>
          </p:nvPicPr>
          <p:blipFill>
            <a:blip r:embed="rId7"/>
            <a:stretch>
              <a:fillRect/>
            </a:stretch>
          </p:blipFill>
          <p:spPr>
            <a:xfrm>
              <a:off x="171047" y="4056915"/>
              <a:ext cx="2669136" cy="1777519"/>
            </a:xfrm>
            <a:prstGeom prst="rect">
              <a:avLst/>
            </a:prstGeom>
          </p:spPr>
        </p:pic>
        <p:sp>
          <p:nvSpPr>
            <p:cNvPr id="15" name="TextBox 14">
              <a:extLst>
                <a:ext uri="{FF2B5EF4-FFF2-40B4-BE49-F238E27FC236}">
                  <a16:creationId xmlns:a16="http://schemas.microsoft.com/office/drawing/2014/main" id="{E8700E45-485D-B3D2-56EB-EDDDF1921231}"/>
                </a:ext>
              </a:extLst>
            </p:cNvPr>
            <p:cNvSpPr txBox="1"/>
            <p:nvPr/>
          </p:nvSpPr>
          <p:spPr>
            <a:xfrm>
              <a:off x="367145" y="4147223"/>
              <a:ext cx="4572000" cy="191545"/>
            </a:xfrm>
            <a:prstGeom prst="rect">
              <a:avLst/>
            </a:prstGeom>
            <a:noFill/>
          </p:spPr>
          <p:txBody>
            <a:bodyPr wrap="square">
              <a:spAutoFit/>
            </a:bodyPr>
            <a:lstStyle/>
            <a:p>
              <a:pPr defTabSz="685800"/>
              <a:r>
                <a:rPr lang="en-US" sz="1050" b="1">
                  <a:solidFill>
                    <a:prstClr val="white"/>
                  </a:solidFill>
                  <a:latin typeface="CIDFont+F4"/>
                </a:rPr>
                <a:t>Wall with cracks and water seepage</a:t>
              </a:r>
              <a:endParaRPr lang="en-ZA" sz="1050" b="1">
                <a:solidFill>
                  <a:prstClr val="white"/>
                </a:solidFill>
                <a:latin typeface="Calibri" panose="020F0502020204030204"/>
              </a:endParaRPr>
            </a:p>
          </p:txBody>
        </p:sp>
        <p:pic>
          <p:nvPicPr>
            <p:cNvPr id="16" name="Picture 15">
              <a:extLst>
                <a:ext uri="{FF2B5EF4-FFF2-40B4-BE49-F238E27FC236}">
                  <a16:creationId xmlns:a16="http://schemas.microsoft.com/office/drawing/2014/main" id="{0A7015BB-10C0-BBFC-2015-EE7BC7CCD3FD}"/>
                </a:ext>
              </a:extLst>
            </p:cNvPr>
            <p:cNvPicPr>
              <a:picLocks noChangeAspect="1"/>
            </p:cNvPicPr>
            <p:nvPr/>
          </p:nvPicPr>
          <p:blipFill>
            <a:blip r:embed="rId8"/>
            <a:stretch>
              <a:fillRect/>
            </a:stretch>
          </p:blipFill>
          <p:spPr>
            <a:xfrm>
              <a:off x="2966815" y="4056915"/>
              <a:ext cx="3059912" cy="1777519"/>
            </a:xfrm>
            <a:prstGeom prst="rect">
              <a:avLst/>
            </a:prstGeom>
          </p:spPr>
        </p:pic>
        <p:sp>
          <p:nvSpPr>
            <p:cNvPr id="17" name="TextBox 16">
              <a:extLst>
                <a:ext uri="{FF2B5EF4-FFF2-40B4-BE49-F238E27FC236}">
                  <a16:creationId xmlns:a16="http://schemas.microsoft.com/office/drawing/2014/main" id="{599FBDEC-98C0-BDE6-97E0-5299CF2C9CA4}"/>
                </a:ext>
              </a:extLst>
            </p:cNvPr>
            <p:cNvSpPr txBox="1"/>
            <p:nvPr/>
          </p:nvSpPr>
          <p:spPr>
            <a:xfrm>
              <a:off x="3706244" y="4207974"/>
              <a:ext cx="1459647" cy="208958"/>
            </a:xfrm>
            <a:prstGeom prst="rect">
              <a:avLst/>
            </a:prstGeom>
            <a:noFill/>
          </p:spPr>
          <p:txBody>
            <a:bodyPr wrap="square">
              <a:spAutoFit/>
            </a:bodyPr>
            <a:lstStyle/>
            <a:p>
              <a:pPr defTabSz="685800"/>
              <a:r>
                <a:rPr lang="en-ZA" sz="1200">
                  <a:solidFill>
                    <a:prstClr val="white"/>
                  </a:solidFill>
                  <a:latin typeface="CIDFont+F2"/>
                </a:rPr>
                <a:t>Driving School</a:t>
              </a:r>
              <a:endParaRPr lang="en-ZA" sz="1200">
                <a:solidFill>
                  <a:prstClr val="white"/>
                </a:solidFill>
                <a:latin typeface="Calibri" panose="020F0502020204030204"/>
              </a:endParaRPr>
            </a:p>
          </p:txBody>
        </p:sp>
        <p:pic>
          <p:nvPicPr>
            <p:cNvPr id="18" name="Picture 17">
              <a:extLst>
                <a:ext uri="{FF2B5EF4-FFF2-40B4-BE49-F238E27FC236}">
                  <a16:creationId xmlns:a16="http://schemas.microsoft.com/office/drawing/2014/main" id="{8991E930-9AD8-85AD-E8E2-D35F262C6805}"/>
                </a:ext>
              </a:extLst>
            </p:cNvPr>
            <p:cNvPicPr>
              <a:picLocks noChangeAspect="1"/>
            </p:cNvPicPr>
            <p:nvPr/>
          </p:nvPicPr>
          <p:blipFill>
            <a:blip r:embed="rId9"/>
            <a:stretch>
              <a:fillRect/>
            </a:stretch>
          </p:blipFill>
          <p:spPr>
            <a:xfrm>
              <a:off x="6105722" y="4049401"/>
              <a:ext cx="2671133" cy="1821685"/>
            </a:xfrm>
            <a:prstGeom prst="rect">
              <a:avLst/>
            </a:prstGeom>
          </p:spPr>
        </p:pic>
        <p:sp>
          <p:nvSpPr>
            <p:cNvPr id="19" name="TextBox 18">
              <a:extLst>
                <a:ext uri="{FF2B5EF4-FFF2-40B4-BE49-F238E27FC236}">
                  <a16:creationId xmlns:a16="http://schemas.microsoft.com/office/drawing/2014/main" id="{D69139BE-B839-6E05-C09A-C46E04D2CCCF}"/>
                </a:ext>
              </a:extLst>
            </p:cNvPr>
            <p:cNvSpPr txBox="1"/>
            <p:nvPr/>
          </p:nvSpPr>
          <p:spPr>
            <a:xfrm>
              <a:off x="6153360" y="4262639"/>
              <a:ext cx="2126362" cy="191545"/>
            </a:xfrm>
            <a:prstGeom prst="rect">
              <a:avLst/>
            </a:prstGeom>
            <a:noFill/>
          </p:spPr>
          <p:txBody>
            <a:bodyPr wrap="square">
              <a:spAutoFit/>
            </a:bodyPr>
            <a:lstStyle/>
            <a:p>
              <a:pPr defTabSz="685800"/>
              <a:r>
                <a:rPr lang="en-ZA" sz="1050">
                  <a:solidFill>
                    <a:prstClr val="white"/>
                  </a:solidFill>
                  <a:latin typeface="CIDFont+F4"/>
                </a:rPr>
                <a:t>Dilapidated vehicle service facility</a:t>
              </a:r>
              <a:endParaRPr lang="en-ZA" sz="1050">
                <a:solidFill>
                  <a:prstClr val="white"/>
                </a:solidFill>
                <a:latin typeface="Calibri" panose="020F0502020204030204"/>
              </a:endParaRPr>
            </a:p>
          </p:txBody>
        </p:sp>
      </p:grpSp>
    </p:spTree>
    <p:extLst>
      <p:ext uri="{BB962C8B-B14F-4D97-AF65-F5344CB8AC3E}">
        <p14:creationId xmlns:p14="http://schemas.microsoft.com/office/powerpoint/2010/main" val="3306216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b="1">
                <a:solidFill>
                  <a:schemeClr val="bg1"/>
                </a:solidFill>
              </a:rPr>
              <a:t>F501 MADADENI </a:t>
            </a:r>
            <a:r>
              <a:rPr lang="en-US" b="1">
                <a:solidFill>
                  <a:schemeClr val="bg1"/>
                </a:solidFill>
              </a:rPr>
              <a:t>- OVERVIEW</a:t>
            </a:r>
          </a:p>
        </p:txBody>
      </p:sp>
      <p:sp>
        <p:nvSpPr>
          <p:cNvPr id="23082" name="Google Shape;23082;p54"/>
          <p:cNvSpPr txBox="1">
            <a:spLocks noGrp="1"/>
          </p:cNvSpPr>
          <p:nvPr>
            <p:ph type="sldNum" sz="quarter" idx="12"/>
          </p:nvPr>
        </p:nvSpPr>
        <p:spPr>
          <a:xfrm>
            <a:off x="10640271" y="663524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13</a:t>
            </a:fld>
            <a:endParaRPr kumimoji="0" sz="105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54" y="426084"/>
            <a:ext cx="11877962" cy="369332"/>
          </a:xfrm>
          <a:prstGeom prst="rect">
            <a:avLst/>
          </a:prstGeom>
          <a:solidFill>
            <a:schemeClr val="bg1">
              <a:lumMod val="85000"/>
            </a:schemeClr>
          </a:solidFill>
        </p:spPr>
        <p:txBody>
          <a:bodyPr wrap="square">
            <a:spAutoFit/>
          </a:bodyPr>
          <a:lstStyle/>
          <a:p>
            <a:pPr algn="l"/>
            <a:r>
              <a:rPr lang="en-US" sz="1800" b="0" i="0" u="none" strike="noStrike" baseline="0">
                <a:latin typeface="CIDFont+F1"/>
              </a:rPr>
              <a:t>F501 </a:t>
            </a:r>
            <a:r>
              <a:rPr lang="en-US" sz="1800" b="0" i="0" u="none" strike="noStrike" baseline="0" err="1">
                <a:latin typeface="CIDFont+F1"/>
              </a:rPr>
              <a:t>Madadeni</a:t>
            </a:r>
            <a:r>
              <a:rPr lang="en-US" sz="1800" b="0" i="0" u="none" strike="noStrike" baseline="0">
                <a:latin typeface="CIDFont+F1"/>
              </a:rPr>
              <a:t> is </a:t>
            </a:r>
            <a:r>
              <a:rPr lang="en-US" sz="1800" b="0" i="0" u="none" strike="noStrike" baseline="0">
                <a:latin typeface="CIDFont+F2"/>
              </a:rPr>
              <a:t>vacant commercial land </a:t>
            </a:r>
            <a:r>
              <a:rPr lang="en-US" sz="1800" b="0" i="0" u="none" strike="noStrike" baseline="0">
                <a:latin typeface="CIDFont+F1"/>
              </a:rPr>
              <a:t>located at </a:t>
            </a:r>
            <a:r>
              <a:rPr lang="en-US" sz="1800" b="0" i="0" u="none" strike="noStrike" baseline="0" err="1">
                <a:latin typeface="CIDFont+F1"/>
              </a:rPr>
              <a:t>Madadeni</a:t>
            </a:r>
            <a:r>
              <a:rPr lang="en-US" sz="1800" b="0" i="0" u="none" strike="noStrike" baseline="0">
                <a:latin typeface="CIDFont+F1"/>
              </a:rPr>
              <a:t> F, within Newcastle Local Municipality, KwaZulu </a:t>
            </a:r>
            <a:r>
              <a:rPr lang="en-ZA" sz="1800" b="0" i="0" u="none" strike="noStrike" baseline="0">
                <a:latin typeface="CIDFont+F1"/>
              </a:rPr>
              <a:t>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221047" y="3793971"/>
          <a:ext cx="3889136" cy="2544713"/>
        </p:xfrm>
        <a:graphic>
          <a:graphicData uri="http://schemas.openxmlformats.org/drawingml/2006/table">
            <a:tbl>
              <a:tblPr firstRow="1" bandRow="1">
                <a:tableStyleId>{5940675A-B579-460E-94D1-54222C63F5DA}</a:tableStyleId>
              </a:tblPr>
              <a:tblGrid>
                <a:gridCol w="1419240">
                  <a:extLst>
                    <a:ext uri="{9D8B030D-6E8A-4147-A177-3AD203B41FA5}">
                      <a16:colId xmlns:a16="http://schemas.microsoft.com/office/drawing/2014/main" val="944063566"/>
                    </a:ext>
                  </a:extLst>
                </a:gridCol>
                <a:gridCol w="2469896">
                  <a:extLst>
                    <a:ext uri="{9D8B030D-6E8A-4147-A177-3AD203B41FA5}">
                      <a16:colId xmlns:a16="http://schemas.microsoft.com/office/drawing/2014/main" val="4051197514"/>
                    </a:ext>
                  </a:extLst>
                </a:gridCol>
              </a:tblGrid>
              <a:tr h="291522">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91522">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3746 m</a:t>
                      </a:r>
                      <a:r>
                        <a:rPr lang="en-ZA" sz="1100" b="0" u="none" strike="noStrike" kern="1200" baseline="30000">
                          <a:solidFill>
                            <a:schemeClr val="dk1"/>
                          </a:solidFill>
                        </a:rPr>
                        <a:t>2</a:t>
                      </a:r>
                      <a:r>
                        <a:rPr lang="en-ZA" sz="1100" b="0" u="none" strike="noStrike" kern="1200" baseline="0">
                          <a:solidFill>
                            <a:schemeClr val="dk1"/>
                          </a:solidFill>
                        </a:rPr>
                        <a:t> </a:t>
                      </a:r>
                      <a:endParaRPr lang="en-ZA" sz="1100"/>
                    </a:p>
                  </a:txBody>
                  <a:tcPr/>
                </a:tc>
                <a:extLst>
                  <a:ext uri="{0D108BD9-81ED-4DB2-BD59-A6C34878D82A}">
                    <a16:rowId xmlns:a16="http://schemas.microsoft.com/office/drawing/2014/main" val="2398123999"/>
                  </a:ext>
                </a:extLst>
              </a:tr>
              <a:tr h="291522">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Bantu Investment Corporation (IDFC) </a:t>
                      </a:r>
                    </a:p>
                  </a:txBody>
                  <a:tcPr/>
                </a:tc>
                <a:extLst>
                  <a:ext uri="{0D108BD9-81ED-4DB2-BD59-A6C34878D82A}">
                    <a16:rowId xmlns:a16="http://schemas.microsoft.com/office/drawing/2014/main" val="2036694818"/>
                  </a:ext>
                </a:extLst>
              </a:tr>
              <a:tr h="291522">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vacant land</a:t>
                      </a:r>
                    </a:p>
                  </a:txBody>
                  <a:tcPr/>
                </a:tc>
                <a:extLst>
                  <a:ext uri="{0D108BD9-81ED-4DB2-BD59-A6C34878D82A}">
                    <a16:rowId xmlns:a16="http://schemas.microsoft.com/office/drawing/2014/main" val="1356731659"/>
                  </a:ext>
                </a:extLst>
              </a:tr>
              <a:tr h="212305">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368861">
                <a:tc>
                  <a:txBody>
                    <a:bodyPr/>
                    <a:lstStyle/>
                    <a:p>
                      <a:r>
                        <a:rPr lang="en-ZA" sz="1100" kern="1200">
                          <a:solidFill>
                            <a:schemeClr val="tx1"/>
                          </a:solidFill>
                          <a:latin typeface="+mn-lt"/>
                          <a:ea typeface="+mn-ea"/>
                          <a:cs typeface="+mn-cs"/>
                        </a:rPr>
                        <a:t>Municipal rates cost</a:t>
                      </a:r>
                    </a:p>
                  </a:txBody>
                  <a:tcPr/>
                </a:tc>
                <a:tc>
                  <a:txBody>
                    <a:bodyPr/>
                    <a:lstStyle/>
                    <a:p>
                      <a:pPr algn="l">
                        <a:lnSpc>
                          <a:spcPct val="107000"/>
                        </a:lnSpc>
                        <a:spcAft>
                          <a:spcPts val="800"/>
                        </a:spcAft>
                      </a:pPr>
                      <a:r>
                        <a:rPr lang="en-US" sz="1100" b="0" i="0" u="none" strike="noStrike" kern="1200" baseline="0">
                          <a:solidFill>
                            <a:schemeClr val="tx1"/>
                          </a:solidFill>
                          <a:effectLst/>
                          <a:latin typeface="+mn-lt"/>
                          <a:ea typeface="+mn-ea"/>
                          <a:cs typeface="+mn-cs"/>
                        </a:rPr>
                        <a:t>P</a:t>
                      </a:r>
                      <a:r>
                        <a:rPr lang="en-ZA" sz="1100" b="0" i="0" u="none" strike="noStrike" kern="1200" baseline="0" err="1">
                          <a:solidFill>
                            <a:schemeClr val="tx1"/>
                          </a:solidFill>
                          <a:effectLst/>
                          <a:latin typeface="+mn-lt"/>
                          <a:ea typeface="+mn-ea"/>
                          <a:cs typeface="+mn-cs"/>
                        </a:rPr>
                        <a:t>roperty</a:t>
                      </a:r>
                      <a:r>
                        <a:rPr lang="en-ZA" sz="1100" b="0" i="0" u="none" strike="noStrike" kern="1200" baseline="0">
                          <a:solidFill>
                            <a:schemeClr val="tx1"/>
                          </a:solidFill>
                          <a:effectLst/>
                          <a:latin typeface="+mn-lt"/>
                          <a:ea typeface="+mn-ea"/>
                          <a:cs typeface="+mn-cs"/>
                        </a:rPr>
                        <a:t> rates unavailable</a:t>
                      </a:r>
                      <a:endParaRPr lang="en-ZA" sz="1100" kern="1200">
                        <a:solidFill>
                          <a:schemeClr val="tx1"/>
                        </a:solidFill>
                        <a:effectLst/>
                        <a:latin typeface="+mn-lt"/>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98668605"/>
                  </a:ext>
                </a:extLst>
              </a:tr>
              <a:tr h="291522">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2314991693"/>
                  </a:ext>
                </a:extLst>
              </a:tr>
              <a:tr h="291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a:solidFill>
                            <a:schemeClr val="tx1"/>
                          </a:solidFill>
                          <a:latin typeface="+mn-lt"/>
                          <a:ea typeface="+mn-ea"/>
                          <a:cs typeface="+mn-cs"/>
                        </a:rPr>
                        <a:t>No Boundary fence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sp>
        <p:nvSpPr>
          <p:cNvPr id="7" name="TextBox 6">
            <a:extLst>
              <a:ext uri="{FF2B5EF4-FFF2-40B4-BE49-F238E27FC236}">
                <a16:creationId xmlns:a16="http://schemas.microsoft.com/office/drawing/2014/main" id="{AC9669CD-6766-C59A-8C21-54A6384DB67F}"/>
              </a:ext>
            </a:extLst>
          </p:cNvPr>
          <p:cNvSpPr txBox="1"/>
          <p:nvPr/>
        </p:nvSpPr>
        <p:spPr>
          <a:xfrm>
            <a:off x="5532581" y="891399"/>
            <a:ext cx="6464387" cy="2031325"/>
          </a:xfrm>
          <a:prstGeom prst="rect">
            <a:avLst/>
          </a:prstGeom>
          <a:noFill/>
        </p:spPr>
        <p:txBody>
          <a:bodyPr wrap="square">
            <a:spAutoFit/>
          </a:bodyPr>
          <a:lstStyle/>
          <a:p>
            <a:pPr marL="285750" indent="-285750" algn="l">
              <a:buFont typeface="Arial" panose="020B0604020202020204" pitchFamily="34" charset="0"/>
              <a:buChar char="•"/>
            </a:pPr>
            <a:r>
              <a:rPr lang="en-US" sz="1800" b="0" i="0" u="none" strike="noStrike" baseline="0">
                <a:latin typeface="CIDFont+F1"/>
              </a:rPr>
              <a:t>The property is located within a commercial zone of </a:t>
            </a:r>
            <a:r>
              <a:rPr lang="en-US" sz="1800" b="0" i="0" u="none" strike="noStrike" baseline="0" err="1">
                <a:latin typeface="CIDFont+F1"/>
              </a:rPr>
              <a:t>Madadeni</a:t>
            </a:r>
            <a:r>
              <a:rPr lang="en-US">
                <a:latin typeface="CIDFont+F1"/>
              </a:rPr>
              <a:t>. </a:t>
            </a:r>
            <a:r>
              <a:rPr lang="en-US" sz="1800" b="0" i="0" u="none" strike="noStrike" baseline="0">
                <a:latin typeface="CIDFont+F1"/>
              </a:rPr>
              <a:t>It is currently vacant and idle without any signs of invasion and/ or use. However, there minor excavations of land.</a:t>
            </a:r>
          </a:p>
          <a:p>
            <a:pPr marL="285750" indent="-285750" algn="l">
              <a:buFont typeface="Arial" panose="020B0604020202020204" pitchFamily="34" charset="0"/>
              <a:buChar char="•"/>
            </a:pPr>
            <a:r>
              <a:rPr lang="en-US" sz="1800" b="0" i="0" u="none" strike="noStrike" baseline="0">
                <a:latin typeface="CIDFont+F1"/>
              </a:rPr>
              <a:t>Businesses operating within area: </a:t>
            </a:r>
            <a:r>
              <a:rPr lang="en-ZA" sz="1800" b="0" i="0" u="none" strike="noStrike" baseline="0" err="1">
                <a:latin typeface="CIDFont+F1"/>
              </a:rPr>
              <a:t>Eyethu</a:t>
            </a:r>
            <a:r>
              <a:rPr lang="en-ZA" sz="1800" b="0" i="0" u="none" strike="noStrike" baseline="0">
                <a:latin typeface="CIDFont+F1"/>
              </a:rPr>
              <a:t> Motor Spares; TS Driveline workshop; </a:t>
            </a:r>
            <a:r>
              <a:rPr lang="en-US" sz="1800" b="0" i="0" u="none" strike="noStrike" baseline="0" err="1">
                <a:latin typeface="CIDFont+F1"/>
              </a:rPr>
              <a:t>Mphephethe</a:t>
            </a:r>
            <a:r>
              <a:rPr lang="en-US" sz="1800" b="0" i="0" u="none" strike="noStrike" baseline="0">
                <a:latin typeface="CIDFont+F1"/>
              </a:rPr>
              <a:t> trading – Hardware and builder’s supply; </a:t>
            </a:r>
            <a:r>
              <a:rPr lang="en-ZA" sz="1800" b="0" i="0" u="none" strike="noStrike" baseline="0" err="1">
                <a:latin typeface="CIDFont+F1"/>
              </a:rPr>
              <a:t>Shandu’s</a:t>
            </a:r>
            <a:r>
              <a:rPr lang="en-ZA" sz="1800" b="0" i="0" u="none" strike="noStrike" baseline="0">
                <a:latin typeface="CIDFont+F1"/>
              </a:rPr>
              <a:t> Funerals and Sibonelo Meat Market.</a:t>
            </a:r>
          </a:p>
          <a:p>
            <a:pPr algn="l"/>
            <a:endParaRPr lang="en-ZA">
              <a:latin typeface="CIDFont+F1"/>
            </a:endParaRPr>
          </a:p>
        </p:txBody>
      </p:sp>
      <p:pic>
        <p:nvPicPr>
          <p:cNvPr id="5" name="Picture 4">
            <a:extLst>
              <a:ext uri="{FF2B5EF4-FFF2-40B4-BE49-F238E27FC236}">
                <a16:creationId xmlns:a16="http://schemas.microsoft.com/office/drawing/2014/main" id="{88DE7225-6237-F8CA-9CC9-DECE5DAA4CB4}"/>
              </a:ext>
            </a:extLst>
          </p:cNvPr>
          <p:cNvPicPr>
            <a:picLocks noChangeAspect="1"/>
          </p:cNvPicPr>
          <p:nvPr/>
        </p:nvPicPr>
        <p:blipFill>
          <a:blip r:embed="rId3"/>
          <a:stretch>
            <a:fillRect/>
          </a:stretch>
        </p:blipFill>
        <p:spPr>
          <a:xfrm>
            <a:off x="195031" y="965011"/>
            <a:ext cx="5245187" cy="2644369"/>
          </a:xfrm>
          <a:prstGeom prst="rect">
            <a:avLst/>
          </a:prstGeom>
        </p:spPr>
      </p:pic>
      <p:pic>
        <p:nvPicPr>
          <p:cNvPr id="8" name="Picture 7">
            <a:extLst>
              <a:ext uri="{FF2B5EF4-FFF2-40B4-BE49-F238E27FC236}">
                <a16:creationId xmlns:a16="http://schemas.microsoft.com/office/drawing/2014/main" id="{CA9AEDC8-B674-F6DB-F26E-91B3A546DD65}"/>
              </a:ext>
            </a:extLst>
          </p:cNvPr>
          <p:cNvPicPr>
            <a:picLocks noChangeAspect="1"/>
          </p:cNvPicPr>
          <p:nvPr/>
        </p:nvPicPr>
        <p:blipFill rotWithShape="1">
          <a:blip r:embed="rId4"/>
          <a:srcRect r="14408"/>
          <a:stretch/>
        </p:blipFill>
        <p:spPr>
          <a:xfrm>
            <a:off x="4202546" y="3998262"/>
            <a:ext cx="3685309" cy="2499577"/>
          </a:xfrm>
          <a:prstGeom prst="rect">
            <a:avLst/>
          </a:prstGeom>
        </p:spPr>
      </p:pic>
      <p:pic>
        <p:nvPicPr>
          <p:cNvPr id="11" name="Picture 10">
            <a:extLst>
              <a:ext uri="{FF2B5EF4-FFF2-40B4-BE49-F238E27FC236}">
                <a16:creationId xmlns:a16="http://schemas.microsoft.com/office/drawing/2014/main" id="{BD1B9198-604F-8AD2-6DA8-6956B55F4FD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8062990" y="4008805"/>
            <a:ext cx="3758842" cy="2489033"/>
          </a:xfrm>
          <a:prstGeom prst="rect">
            <a:avLst/>
          </a:prstGeom>
        </p:spPr>
      </p:pic>
    </p:spTree>
    <p:extLst>
      <p:ext uri="{BB962C8B-B14F-4D97-AF65-F5344CB8AC3E}">
        <p14:creationId xmlns:p14="http://schemas.microsoft.com/office/powerpoint/2010/main" val="4017804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sz="1500" b="1">
                <a:solidFill>
                  <a:schemeClr val="bg1"/>
                </a:solidFill>
              </a:rPr>
              <a:t>D2271 EZAKHENI </a:t>
            </a:r>
            <a:r>
              <a:rPr lang="en-US" sz="1500"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14</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520798"/>
            <a:ext cx="11877962" cy="338554"/>
          </a:xfrm>
          <a:prstGeom prst="rect">
            <a:avLst/>
          </a:prstGeom>
          <a:solidFill>
            <a:schemeClr val="bg1">
              <a:lumMod val="85000"/>
            </a:schemeClr>
          </a:solidFill>
        </p:spPr>
        <p:txBody>
          <a:bodyPr wrap="square">
            <a:spAutoFit/>
          </a:bodyPr>
          <a:lstStyle/>
          <a:p>
            <a:pPr algn="l"/>
            <a:r>
              <a:rPr lang="en-ZA" sz="1600" b="0" i="0" u="none" strike="noStrike" baseline="0">
                <a:solidFill>
                  <a:srgbClr val="000000"/>
                </a:solidFill>
                <a:latin typeface="Arial" panose="020B0604020202020204" pitchFamily="34" charset="0"/>
              </a:rPr>
              <a:t>D2271 </a:t>
            </a:r>
            <a:r>
              <a:rPr lang="en-ZA" sz="1600" b="0" i="0" u="none" strike="noStrike" baseline="0" err="1">
                <a:solidFill>
                  <a:srgbClr val="000000"/>
                </a:solidFill>
                <a:latin typeface="Arial" panose="020B0604020202020204" pitchFamily="34" charset="0"/>
              </a:rPr>
              <a:t>Ezakheni</a:t>
            </a:r>
            <a:r>
              <a:rPr lang="en-ZA" sz="1600" b="0" i="0" u="none" strike="noStrike" baseline="0">
                <a:solidFill>
                  <a:srgbClr val="000000"/>
                </a:solidFill>
                <a:latin typeface="Arial" panose="020B0604020202020204" pitchFamily="34" charset="0"/>
              </a:rPr>
              <a:t> is a </a:t>
            </a:r>
            <a:r>
              <a:rPr lang="en-ZA" sz="1600" b="1" i="0" u="none" strike="noStrike" baseline="0">
                <a:latin typeface="Arial" panose="020B0604020202020204" pitchFamily="34" charset="0"/>
              </a:rPr>
              <a:t>dilapidated commercial property </a:t>
            </a:r>
            <a:r>
              <a:rPr lang="en-US" sz="1600" b="0" i="0" u="none" strike="noStrike" baseline="0">
                <a:latin typeface="Arial" panose="020B0604020202020204" pitchFamily="34" charset="0"/>
              </a:rPr>
              <a:t>located at </a:t>
            </a:r>
            <a:r>
              <a:rPr lang="en-US" sz="1600" b="0" i="0" u="none" strike="noStrike" baseline="0" err="1">
                <a:latin typeface="Arial" panose="020B0604020202020204" pitchFamily="34" charset="0"/>
              </a:rPr>
              <a:t>Ezakheni</a:t>
            </a:r>
            <a:r>
              <a:rPr lang="en-US" sz="1600" b="0" i="0" u="none" strike="noStrike" baseline="0">
                <a:latin typeface="Arial" panose="020B0604020202020204" pitchFamily="34" charset="0"/>
              </a:rPr>
              <a:t> D, within Alfred Duma Municipality, </a:t>
            </a:r>
            <a:r>
              <a:rPr lang="en-ZA" sz="1600" b="0" i="0" u="none" strike="noStrike" baseline="0">
                <a:latin typeface="Arial" panose="020B0604020202020204" pitchFamily="34" charset="0"/>
              </a:rPr>
              <a:t>KwaZulu Natal. </a:t>
            </a:r>
            <a:endParaRPr kumimoji="0" lang="en-ZA"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288402" y="951215"/>
            <a:ext cx="6788728" cy="1015663"/>
          </a:xfrm>
          <a:prstGeom prst="rect">
            <a:avLst/>
          </a:prstGeom>
          <a:noFill/>
        </p:spPr>
        <p:txBody>
          <a:bodyPr wrap="square">
            <a:spAutoFit/>
          </a:bodyPr>
          <a:lstStyle/>
          <a:p>
            <a:pPr marL="285750" indent="-285750">
              <a:buFont typeface="Arial" panose="020B0604020202020204" pitchFamily="34" charset="0"/>
              <a:buChar char="•"/>
            </a:pPr>
            <a:r>
              <a:rPr lang="en-US" sz="1500" b="0" i="0" u="none" strike="noStrike" baseline="0">
                <a:latin typeface="Arial" panose="020B0604020202020204" pitchFamily="34" charset="0"/>
              </a:rPr>
              <a:t>The property is in a dilapidated state with signs of vandalism to most of the property facilities however, there are no signs of invasion.</a:t>
            </a:r>
          </a:p>
          <a:p>
            <a:pPr marL="285750" indent="-285750">
              <a:buFont typeface="Arial" panose="020B0604020202020204" pitchFamily="34" charset="0"/>
              <a:buChar char="•"/>
            </a:pPr>
            <a:r>
              <a:rPr lang="en-US" sz="1500">
                <a:latin typeface="Arial" panose="020B0604020202020204" pitchFamily="34" charset="0"/>
              </a:rPr>
              <a:t>The structure is in a </a:t>
            </a:r>
            <a:r>
              <a:rPr lang="en-ZA" sz="1500">
                <a:latin typeface="Arial" panose="020B0604020202020204" pitchFamily="34" charset="0"/>
              </a:rPr>
              <a:t>satisfactory condition </a:t>
            </a:r>
            <a:r>
              <a:rPr lang="en-US" sz="1500">
                <a:latin typeface="Arial" panose="020B0604020202020204" pitchFamily="34" charset="0"/>
              </a:rPr>
              <a:t>making which requires repairs and renovations to make it </a:t>
            </a:r>
            <a:r>
              <a:rPr lang="en-ZA" sz="1500">
                <a:latin typeface="Arial" panose="020B0604020202020204" pitchFamily="34" charset="0"/>
              </a:rPr>
              <a:t>safe and functional. </a:t>
            </a: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4063307717"/>
              </p:ext>
            </p:extLst>
          </p:nvPr>
        </p:nvGraphicFramePr>
        <p:xfrm>
          <a:off x="304032" y="4336288"/>
          <a:ext cx="4572768" cy="2255838"/>
        </p:xfrm>
        <a:graphic>
          <a:graphicData uri="http://schemas.openxmlformats.org/drawingml/2006/table">
            <a:tbl>
              <a:tblPr firstRow="1" bandRow="1">
                <a:tableStyleId>{5940675A-B579-460E-94D1-54222C63F5DA}</a:tableStyleId>
              </a:tblPr>
              <a:tblGrid>
                <a:gridCol w="1678587">
                  <a:extLst>
                    <a:ext uri="{9D8B030D-6E8A-4147-A177-3AD203B41FA5}">
                      <a16:colId xmlns:a16="http://schemas.microsoft.com/office/drawing/2014/main" val="944063566"/>
                    </a:ext>
                  </a:extLst>
                </a:gridCol>
                <a:gridCol w="2894181">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latin typeface="+mn-lt"/>
                          <a:ea typeface="+mn-ea"/>
                          <a:cs typeface="+mn-cs"/>
                        </a:rPr>
                        <a:t>Extent of land.</a:t>
                      </a:r>
                    </a:p>
                  </a:txBody>
                  <a:tcPr/>
                </a:tc>
                <a:tc>
                  <a:txBody>
                    <a:bodyPr/>
                    <a:lstStyle/>
                    <a:p>
                      <a:r>
                        <a:rPr lang="en-ZA" sz="1100" b="0" u="none" strike="noStrike" kern="1200" baseline="0">
                          <a:solidFill>
                            <a:schemeClr val="dk1"/>
                          </a:solidFill>
                          <a:latin typeface="+mn-lt"/>
                          <a:ea typeface="+mn-ea"/>
                          <a:cs typeface="+mn-cs"/>
                        </a:rPr>
                        <a:t>2446m2</a:t>
                      </a:r>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latin typeface="+mn-lt"/>
                          <a:ea typeface="+mn-ea"/>
                          <a:cs typeface="+mn-cs"/>
                        </a:rPr>
                        <a:t>Land owner</a:t>
                      </a:r>
                    </a:p>
                  </a:txBody>
                  <a:tcPr/>
                </a:tc>
                <a:tc>
                  <a:txBody>
                    <a:bodyPr/>
                    <a:lstStyle/>
                    <a:p>
                      <a:r>
                        <a:rPr lang="en-ZA" sz="1100" b="0" u="none" strike="noStrike" kern="1200" baseline="0">
                          <a:solidFill>
                            <a:schemeClr val="dk1"/>
                          </a:solidFill>
                          <a:latin typeface="+mn-lt"/>
                          <a:ea typeface="+mn-ea"/>
                          <a:cs typeface="+mn-cs"/>
                        </a:rPr>
                        <a:t>IDFC</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Vacant </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157558">
                <a:tc>
                  <a:txBody>
                    <a:bodyPr/>
                    <a:lstStyle/>
                    <a:p>
                      <a:r>
                        <a:rPr lang="en-ZA" sz="1100" kern="1200">
                          <a:solidFill>
                            <a:schemeClr val="tx1"/>
                          </a:solidFill>
                          <a:latin typeface="+mn-lt"/>
                          <a:ea typeface="+mn-ea"/>
                          <a:cs typeface="+mn-cs"/>
                        </a:rPr>
                        <a:t>Municipal rates cost</a:t>
                      </a:r>
                    </a:p>
                  </a:txBody>
                  <a:tcPr/>
                </a:tc>
                <a:tc>
                  <a:txBody>
                    <a:bodyPr/>
                    <a:lstStyle/>
                    <a:p>
                      <a:pPr algn="l">
                        <a:lnSpc>
                          <a:spcPct val="107000"/>
                        </a:lnSpc>
                        <a:spcAft>
                          <a:spcPts val="0"/>
                        </a:spcAft>
                      </a:pPr>
                      <a:r>
                        <a:rPr lang="en-ZA" sz="1100" b="0" i="0" u="none" strike="noStrike" kern="1200" baseline="0">
                          <a:solidFill>
                            <a:schemeClr val="tx1"/>
                          </a:solidFill>
                          <a:latin typeface="+mn-lt"/>
                          <a:ea typeface="+mn-ea"/>
                          <a:cs typeface="+mn-cs"/>
                        </a:rPr>
                        <a:t>R1964.91 (Monthly rates); R244.69 (monthly refuse)</a:t>
                      </a:r>
                      <a:endParaRPr lang="en-GB"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None</a:t>
                      </a:r>
                      <a:endParaRPr lang="en-ZA" sz="8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77BCB248-7E29-14E8-A085-35E727C80F21}"/>
              </a:ext>
            </a:extLst>
          </p:cNvPr>
          <p:cNvPicPr>
            <a:picLocks noChangeAspect="1"/>
          </p:cNvPicPr>
          <p:nvPr/>
        </p:nvPicPr>
        <p:blipFill>
          <a:blip r:embed="rId3"/>
          <a:stretch>
            <a:fillRect/>
          </a:stretch>
        </p:blipFill>
        <p:spPr>
          <a:xfrm>
            <a:off x="147016" y="1065422"/>
            <a:ext cx="4938188" cy="2837598"/>
          </a:xfrm>
          <a:prstGeom prst="rect">
            <a:avLst/>
          </a:prstGeom>
        </p:spPr>
      </p:pic>
      <p:pic>
        <p:nvPicPr>
          <p:cNvPr id="7" name="Picture 6">
            <a:extLst>
              <a:ext uri="{FF2B5EF4-FFF2-40B4-BE49-F238E27FC236}">
                <a16:creationId xmlns:a16="http://schemas.microsoft.com/office/drawing/2014/main" id="{5D65F62F-49EC-ADAC-85C7-A36A0620F823}"/>
              </a:ext>
            </a:extLst>
          </p:cNvPr>
          <p:cNvPicPr>
            <a:picLocks noChangeAspect="1"/>
          </p:cNvPicPr>
          <p:nvPr/>
        </p:nvPicPr>
        <p:blipFill>
          <a:blip r:embed="rId4"/>
          <a:stretch>
            <a:fillRect/>
          </a:stretch>
        </p:blipFill>
        <p:spPr>
          <a:xfrm>
            <a:off x="5177572" y="3235038"/>
            <a:ext cx="3596952" cy="3261643"/>
          </a:xfrm>
          <a:prstGeom prst="rect">
            <a:avLst/>
          </a:prstGeom>
        </p:spPr>
      </p:pic>
      <p:pic>
        <p:nvPicPr>
          <p:cNvPr id="12" name="Picture 11">
            <a:extLst>
              <a:ext uri="{FF2B5EF4-FFF2-40B4-BE49-F238E27FC236}">
                <a16:creationId xmlns:a16="http://schemas.microsoft.com/office/drawing/2014/main" id="{DC4962EB-5353-BC25-3541-9B724DC3067C}"/>
              </a:ext>
            </a:extLst>
          </p:cNvPr>
          <p:cNvPicPr>
            <a:picLocks noChangeAspect="1"/>
          </p:cNvPicPr>
          <p:nvPr/>
        </p:nvPicPr>
        <p:blipFill>
          <a:blip r:embed="rId5"/>
          <a:stretch>
            <a:fillRect/>
          </a:stretch>
        </p:blipFill>
        <p:spPr>
          <a:xfrm>
            <a:off x="8818933" y="3235038"/>
            <a:ext cx="3179103" cy="3261643"/>
          </a:xfrm>
          <a:prstGeom prst="rect">
            <a:avLst/>
          </a:prstGeom>
        </p:spPr>
      </p:pic>
    </p:spTree>
    <p:extLst>
      <p:ext uri="{BB962C8B-B14F-4D97-AF65-F5344CB8AC3E}">
        <p14:creationId xmlns:p14="http://schemas.microsoft.com/office/powerpoint/2010/main" val="1162984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41764" y="175186"/>
            <a:ext cx="8908472" cy="266511"/>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b="1">
                <a:solidFill>
                  <a:schemeClr val="bg1"/>
                </a:solidFill>
              </a:rPr>
              <a:t>D5, D6, D8, D9 EZAKHENI</a:t>
            </a:r>
            <a:r>
              <a:rPr lang="en-ZA" b="1">
                <a:solidFill>
                  <a:schemeClr val="bg1"/>
                </a:solidFill>
              </a:rPr>
              <a:t> </a:t>
            </a:r>
            <a:r>
              <a:rPr lang="en-US" b="1">
                <a:solidFill>
                  <a:schemeClr val="bg1"/>
                </a:solidFill>
              </a:rPr>
              <a:t>- OVERVIEW</a:t>
            </a:r>
          </a:p>
        </p:txBody>
      </p:sp>
      <p:sp>
        <p:nvSpPr>
          <p:cNvPr id="23082" name="Google Shape;23082;p54"/>
          <p:cNvSpPr txBox="1">
            <a:spLocks noGrp="1"/>
          </p:cNvSpPr>
          <p:nvPr>
            <p:ph type="sldNum" sz="quarter" idx="12"/>
          </p:nvPr>
        </p:nvSpPr>
        <p:spPr>
          <a:xfrm>
            <a:off x="9504205" y="5785406"/>
            <a:ext cx="935773" cy="124544"/>
          </a:xfrm>
          <a:prstGeom prst="rect">
            <a:avLst/>
          </a:prstGeom>
          <a:noFill/>
          <a:ln>
            <a:noFill/>
          </a:ln>
        </p:spPr>
        <p:txBody>
          <a:bodyPr spcFirstLastPara="1" vert="horz" wrap="square" lIns="31187" tIns="15590" rIns="31187" bIns="1559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9pPr>
          </a:lstStyle>
          <a:p>
            <a:pPr defTabSz="385745">
              <a:defRPr/>
            </a:pPr>
            <a:fld id="{00000000-1234-1234-1234-123412341234}" type="slidenum">
              <a:rPr lang="en-US" sz="825" b="1">
                <a:solidFill>
                  <a:prstClr val="black"/>
                </a:solidFill>
              </a:rPr>
              <a:pPr defTabSz="385745">
                <a:defRPr/>
              </a:pPr>
              <a:t>15</a:t>
            </a:fld>
            <a:endParaRPr sz="825" b="1">
              <a:solidFill>
                <a:prstClr val="black"/>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641764" y="539084"/>
            <a:ext cx="8908472" cy="307777"/>
          </a:xfrm>
          <a:prstGeom prst="rect">
            <a:avLst/>
          </a:prstGeom>
          <a:solidFill>
            <a:schemeClr val="bg1">
              <a:lumMod val="85000"/>
            </a:schemeClr>
          </a:solidFill>
        </p:spPr>
        <p:txBody>
          <a:bodyPr wrap="square">
            <a:spAutoFit/>
          </a:bodyPr>
          <a:lstStyle/>
          <a:p>
            <a:pPr defTabSz="685800"/>
            <a:r>
              <a:rPr lang="en-US" sz="1400">
                <a:solidFill>
                  <a:prstClr val="black"/>
                </a:solidFill>
                <a:latin typeface="CIDFont+F1"/>
              </a:rPr>
              <a:t>The property is </a:t>
            </a:r>
            <a:r>
              <a:rPr lang="en-US" sz="1400">
                <a:solidFill>
                  <a:prstClr val="black"/>
                </a:solidFill>
                <a:latin typeface="CIDFont+F2"/>
              </a:rPr>
              <a:t>vacant commercial land </a:t>
            </a:r>
            <a:r>
              <a:rPr lang="en-US" sz="1400">
                <a:solidFill>
                  <a:prstClr val="black"/>
                </a:solidFill>
                <a:latin typeface="CIDFont+F1"/>
              </a:rPr>
              <a:t>located at </a:t>
            </a:r>
            <a:r>
              <a:rPr lang="en-US" sz="1400" err="1">
                <a:solidFill>
                  <a:prstClr val="black"/>
                </a:solidFill>
                <a:latin typeface="CIDFont+F1"/>
              </a:rPr>
              <a:t>Ezakheni</a:t>
            </a:r>
            <a:r>
              <a:rPr lang="en-US" sz="1400">
                <a:solidFill>
                  <a:prstClr val="black"/>
                </a:solidFill>
                <a:latin typeface="CIDFont+F1"/>
              </a:rPr>
              <a:t> D, within Alfred Duma Municipality.</a:t>
            </a:r>
            <a:endParaRPr lang="en-ZA" sz="1400">
              <a:solidFill>
                <a:prstClr val="black"/>
              </a:solidFill>
              <a:latin typeface="Calibri" panose="020F0502020204030204"/>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644550" y="945990"/>
            <a:ext cx="4714253" cy="1600438"/>
          </a:xfrm>
          <a:prstGeom prst="rect">
            <a:avLst/>
          </a:prstGeom>
          <a:noFill/>
        </p:spPr>
        <p:txBody>
          <a:bodyPr wrap="square">
            <a:spAutoFit/>
          </a:bodyPr>
          <a:lstStyle/>
          <a:p>
            <a:pPr marL="214313" indent="-214313" defTabSz="685800">
              <a:buFont typeface="Arial" panose="020B0604020202020204" pitchFamily="34" charset="0"/>
              <a:buChar char="•"/>
            </a:pPr>
            <a:r>
              <a:rPr lang="en-GB" sz="1400">
                <a:solidFill>
                  <a:prstClr val="black"/>
                </a:solidFill>
                <a:latin typeface="Arial" panose="020B0604020202020204" pitchFamily="34" charset="0"/>
                <a:cs typeface="Arial" panose="020B0604020202020204" pitchFamily="34" charset="0"/>
              </a:rPr>
              <a:t>All properties (</a:t>
            </a:r>
            <a:r>
              <a:rPr lang="en-GB" sz="1400" b="1">
                <a:solidFill>
                  <a:prstClr val="black"/>
                </a:solidFill>
                <a:latin typeface="Arial" panose="020B0604020202020204" pitchFamily="34" charset="0"/>
                <a:cs typeface="Arial" panose="020B0604020202020204" pitchFamily="34" charset="0"/>
              </a:rPr>
              <a:t>D5, D6, D7, D8, D9, D10 ) </a:t>
            </a:r>
            <a:r>
              <a:rPr lang="en-GB" sz="1400">
                <a:solidFill>
                  <a:prstClr val="black"/>
                </a:solidFill>
                <a:latin typeface="Arial" panose="020B0604020202020204" pitchFamily="34" charset="0"/>
                <a:cs typeface="Arial" panose="020B0604020202020204" pitchFamily="34" charset="0"/>
              </a:rPr>
              <a:t>are situated next to each </a:t>
            </a:r>
          </a:p>
          <a:p>
            <a:pPr marL="214313" indent="-214313" defTabSz="685800">
              <a:buFont typeface="Arial" panose="020B0604020202020204" pitchFamily="34" charset="0"/>
              <a:buChar char="•"/>
            </a:pPr>
            <a:r>
              <a:rPr lang="en-US" sz="1400">
                <a:solidFill>
                  <a:prstClr val="black"/>
                </a:solidFill>
                <a:latin typeface="Arial" panose="020B0604020202020204" pitchFamily="34" charset="0"/>
                <a:cs typeface="Arial" panose="020B0604020202020204" pitchFamily="34" charset="0"/>
              </a:rPr>
              <a:t>Property is vacant land located directly opposite a shopping mall, </a:t>
            </a:r>
            <a:r>
              <a:rPr lang="en-US" sz="1400" err="1">
                <a:solidFill>
                  <a:prstClr val="black"/>
                </a:solidFill>
                <a:latin typeface="Arial" panose="020B0604020202020204" pitchFamily="34" charset="0"/>
                <a:cs typeface="Arial" panose="020B0604020202020204" pitchFamily="34" charset="0"/>
              </a:rPr>
              <a:t>Ezakheni</a:t>
            </a:r>
            <a:r>
              <a:rPr lang="en-US" sz="1400">
                <a:solidFill>
                  <a:prstClr val="black"/>
                </a:solidFill>
                <a:latin typeface="Arial" panose="020B0604020202020204" pitchFamily="34" charset="0"/>
                <a:cs typeface="Arial" panose="020B0604020202020204" pitchFamily="34" charset="0"/>
              </a:rPr>
              <a:t> Plaza which has multiple shops including supermarkets and retail shops. </a:t>
            </a:r>
          </a:p>
          <a:p>
            <a:pPr marL="214313" indent="-214313" defTabSz="685800">
              <a:buFont typeface="Arial" panose="020B0604020202020204" pitchFamily="34" charset="0"/>
              <a:buChar char="•"/>
            </a:pPr>
            <a:r>
              <a:rPr lang="en-US" sz="1400">
                <a:solidFill>
                  <a:prstClr val="black"/>
                </a:solidFill>
                <a:latin typeface="Arial" panose="020B0604020202020204" pitchFamily="34" charset="0"/>
                <a:cs typeface="Arial" panose="020B0604020202020204" pitchFamily="34" charset="0"/>
              </a:rPr>
              <a:t>There are no signs of invasion on the land as well as other IDFC owned sites next to the property.</a:t>
            </a:r>
            <a:endParaRPr lang="en-ZA" sz="1400">
              <a:solidFill>
                <a:prstClr val="black"/>
              </a:solidFill>
              <a:latin typeface="Arial" panose="020B0604020202020204" pitchFamily="34" charset="0"/>
              <a:cs typeface="Arial" panose="020B0604020202020204" pitchFamily="34" charset="0"/>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586049" y="2957139"/>
          <a:ext cx="3983701" cy="1075881"/>
        </p:xfrm>
        <a:graphic>
          <a:graphicData uri="http://schemas.openxmlformats.org/drawingml/2006/table">
            <a:tbl>
              <a:tblPr firstRow="1" bandRow="1">
                <a:tableStyleId>{5940675A-B579-460E-94D1-54222C63F5DA}</a:tableStyleId>
              </a:tblPr>
              <a:tblGrid>
                <a:gridCol w="1261931">
                  <a:extLst>
                    <a:ext uri="{9D8B030D-6E8A-4147-A177-3AD203B41FA5}">
                      <a16:colId xmlns:a16="http://schemas.microsoft.com/office/drawing/2014/main" val="944063566"/>
                    </a:ext>
                  </a:extLst>
                </a:gridCol>
                <a:gridCol w="2721770">
                  <a:extLst>
                    <a:ext uri="{9D8B030D-6E8A-4147-A177-3AD203B41FA5}">
                      <a16:colId xmlns:a16="http://schemas.microsoft.com/office/drawing/2014/main" val="4051197514"/>
                    </a:ext>
                  </a:extLst>
                </a:gridCol>
              </a:tblGrid>
              <a:tr h="194310">
                <a:tc>
                  <a:txBody>
                    <a:bodyPr/>
                    <a:lstStyle/>
                    <a:p>
                      <a:r>
                        <a:rPr lang="en-US" sz="1200" b="1">
                          <a:latin typeface="Arial" panose="020B0604020202020204" pitchFamily="34" charset="0"/>
                          <a:cs typeface="Arial" panose="020B0604020202020204" pitchFamily="34" charset="0"/>
                        </a:rPr>
                        <a:t>Property Status</a:t>
                      </a:r>
                      <a:endParaRPr lang="en-ZA" sz="12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tc>
                  <a:txBody>
                    <a:bodyPr/>
                    <a:lstStyle/>
                    <a:p>
                      <a:r>
                        <a:rPr lang="en-US" sz="1200" b="1">
                          <a:latin typeface="Arial" panose="020B0604020202020204" pitchFamily="34" charset="0"/>
                          <a:cs typeface="Arial" panose="020B0604020202020204" pitchFamily="34" charset="0"/>
                        </a:rPr>
                        <a:t>Confirmed details</a:t>
                      </a:r>
                      <a:endParaRPr lang="en-ZA" sz="1200" b="1">
                        <a:latin typeface="Arial" panose="020B0604020202020204" pitchFamily="34" charset="0"/>
                        <a:cs typeface="Arial" panose="020B0604020202020204" pitchFamily="34" charset="0"/>
                      </a:endParaRPr>
                    </a:p>
                  </a:txBody>
                  <a:tcPr marL="68580" marR="68580" marT="34290" marB="34290">
                    <a:solidFill>
                      <a:schemeClr val="bg1">
                        <a:lumMod val="85000"/>
                      </a:schemeClr>
                    </a:solidFill>
                  </a:tcPr>
                </a:tc>
                <a:extLst>
                  <a:ext uri="{0D108BD9-81ED-4DB2-BD59-A6C34878D82A}">
                    <a16:rowId xmlns:a16="http://schemas.microsoft.com/office/drawing/2014/main" val="2834637057"/>
                  </a:ext>
                </a:extLst>
              </a:tr>
              <a:tr h="331709">
                <a:tc>
                  <a:txBody>
                    <a:bodyPr/>
                    <a:lstStyle/>
                    <a:p>
                      <a:r>
                        <a:rPr lang="en-ZA" sz="1200" b="0" u="none" strike="noStrike" kern="1200" baseline="0">
                          <a:solidFill>
                            <a:schemeClr val="dk1"/>
                          </a:solidFill>
                          <a:latin typeface="Arial" panose="020B0604020202020204" pitchFamily="34" charset="0"/>
                          <a:cs typeface="Arial" panose="020B0604020202020204" pitchFamily="34" charset="0"/>
                        </a:rPr>
                        <a:t>Extent of land.</a:t>
                      </a:r>
                      <a:endParaRPr lang="en-ZA" sz="1200">
                        <a:latin typeface="Arial" panose="020B0604020202020204" pitchFamily="34" charset="0"/>
                        <a:cs typeface="Arial" panose="020B0604020202020204" pitchFamily="34" charset="0"/>
                      </a:endParaRPr>
                    </a:p>
                  </a:txBody>
                  <a:tcPr marL="68580" marR="68580" marT="34290" marB="34290"/>
                </a:tc>
                <a:tc>
                  <a:txBody>
                    <a:bodyPr/>
                    <a:lstStyle/>
                    <a:p>
                      <a:pPr algn="l">
                        <a:lnSpc>
                          <a:spcPct val="107000"/>
                        </a:lnSpc>
                        <a:spcAft>
                          <a:spcPts val="500"/>
                        </a:spcAft>
                      </a:pPr>
                      <a:r>
                        <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rPr>
                        <a:t>D5 = 1</a:t>
                      </a:r>
                      <a:r>
                        <a:rPr lang="en-GB" sz="1200" baseline="0">
                          <a:solidFill>
                            <a:schemeClr val="tx1"/>
                          </a:solidFill>
                          <a:effectLst/>
                          <a:latin typeface="Arial" panose="020B0604020202020204" pitchFamily="34" charset="0"/>
                          <a:ea typeface="Calibri" panose="020F0502020204030204" pitchFamily="34" charset="0"/>
                          <a:cs typeface="Arial" panose="020B0604020202020204" pitchFamily="34" charset="0"/>
                        </a:rPr>
                        <a:t>618</a:t>
                      </a:r>
                      <a:r>
                        <a:rPr lang="en-ZA" sz="1200">
                          <a:solidFill>
                            <a:schemeClr val="tx1"/>
                          </a:solidFill>
                          <a:effectLst/>
                          <a:latin typeface="Arial" panose="020B0604020202020204" pitchFamily="34" charset="0"/>
                          <a:ea typeface="Calibri" panose="020F0502020204030204" pitchFamily="34" charset="0"/>
                          <a:cs typeface="Arial" panose="020B0604020202020204" pitchFamily="34" charset="0"/>
                        </a:rPr>
                        <a:t>m</a:t>
                      </a:r>
                      <a:r>
                        <a:rPr lang="en-ZA" sz="1200" baseline="3000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GB" sz="1200" baseline="0">
                          <a:solidFill>
                            <a:schemeClr val="tx1"/>
                          </a:solidFill>
                          <a:effectLst/>
                          <a:latin typeface="Arial" panose="020B0604020202020204" pitchFamily="34" charset="0"/>
                          <a:ea typeface="Calibri" panose="020F0502020204030204" pitchFamily="34" charset="0"/>
                          <a:cs typeface="Arial" panose="020B0604020202020204" pitchFamily="34" charset="0"/>
                        </a:rPr>
                        <a:t>D6 = 1 607</a:t>
                      </a:r>
                      <a:r>
                        <a:rPr lang="en-ZA" sz="1200">
                          <a:solidFill>
                            <a:schemeClr val="tx1"/>
                          </a:solidFill>
                          <a:effectLst/>
                          <a:latin typeface="Arial" panose="020B0604020202020204" pitchFamily="34" charset="0"/>
                          <a:ea typeface="Calibri" panose="020F0502020204030204" pitchFamily="34" charset="0"/>
                          <a:cs typeface="Arial" panose="020B0604020202020204" pitchFamily="34" charset="0"/>
                        </a:rPr>
                        <a:t>m</a:t>
                      </a:r>
                      <a:r>
                        <a:rPr lang="en-ZA" sz="1200" baseline="3000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GB" sz="1200" baseline="0">
                          <a:solidFill>
                            <a:schemeClr val="tx1"/>
                          </a:solidFill>
                          <a:effectLst/>
                          <a:latin typeface="Arial" panose="020B0604020202020204" pitchFamily="34" charset="0"/>
                          <a:ea typeface="Calibri" panose="020F0502020204030204" pitchFamily="34" charset="0"/>
                          <a:cs typeface="Arial" panose="020B0604020202020204" pitchFamily="34" charset="0"/>
                        </a:rPr>
                        <a:t>D7 = 1607m2; D8 = 1 740</a:t>
                      </a:r>
                      <a:r>
                        <a:rPr lang="en-ZA" sz="1200">
                          <a:solidFill>
                            <a:schemeClr val="tx1"/>
                          </a:solidFill>
                          <a:effectLst/>
                          <a:latin typeface="Arial" panose="020B0604020202020204" pitchFamily="34" charset="0"/>
                          <a:ea typeface="Calibri" panose="020F0502020204030204" pitchFamily="34" charset="0"/>
                          <a:cs typeface="Arial" panose="020B0604020202020204" pitchFamily="34" charset="0"/>
                        </a:rPr>
                        <a:t>m</a:t>
                      </a:r>
                      <a:r>
                        <a:rPr lang="en-ZA" sz="1200" baseline="3000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GB" sz="1200" baseline="0">
                          <a:solidFill>
                            <a:schemeClr val="tx1"/>
                          </a:solidFill>
                          <a:effectLst/>
                          <a:latin typeface="Arial" panose="020B0604020202020204" pitchFamily="34" charset="0"/>
                          <a:ea typeface="Calibri" panose="020F0502020204030204" pitchFamily="34" charset="0"/>
                          <a:cs typeface="Arial" panose="020B0604020202020204" pitchFamily="34" charset="0"/>
                        </a:rPr>
                        <a:t>D9 = 1 740</a:t>
                      </a:r>
                      <a:r>
                        <a:rPr lang="en-ZA" sz="1200">
                          <a:solidFill>
                            <a:schemeClr val="tx1"/>
                          </a:solidFill>
                          <a:effectLst/>
                          <a:latin typeface="Arial" panose="020B0604020202020204" pitchFamily="34" charset="0"/>
                          <a:ea typeface="Calibri" panose="020F0502020204030204" pitchFamily="34" charset="0"/>
                          <a:cs typeface="Arial" panose="020B0604020202020204" pitchFamily="34" charset="0"/>
                        </a:rPr>
                        <a:t>m</a:t>
                      </a:r>
                      <a:r>
                        <a:rPr lang="en-ZA" sz="1200" baseline="3000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ZA" sz="1200" baseline="0">
                          <a:solidFill>
                            <a:schemeClr val="tx1"/>
                          </a:solidFill>
                          <a:effectLst/>
                          <a:latin typeface="Arial" panose="020B0604020202020204" pitchFamily="34" charset="0"/>
                          <a:ea typeface="Calibri" panose="020F0502020204030204" pitchFamily="34" charset="0"/>
                          <a:cs typeface="Arial" panose="020B0604020202020204" pitchFamily="34" charset="0"/>
                        </a:rPr>
                        <a:t>D10 = 2289m2 </a:t>
                      </a:r>
                      <a:r>
                        <a:rPr lang="en-GB" sz="1200" b="1" baseline="0">
                          <a:solidFill>
                            <a:schemeClr val="tx1"/>
                          </a:solidFill>
                          <a:effectLst/>
                          <a:latin typeface="Arial" panose="020B0604020202020204" pitchFamily="34" charset="0"/>
                          <a:ea typeface="Calibri" panose="020F0502020204030204" pitchFamily="34" charset="0"/>
                          <a:cs typeface="Arial" panose="020B0604020202020204" pitchFamily="34" charset="0"/>
                        </a:rPr>
                        <a:t>TOTAL = 10 601m</a:t>
                      </a:r>
                      <a:r>
                        <a:rPr lang="en-GB" sz="1200" b="1" baseline="3000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ZA" sz="1200" b="1" baseline="30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2398123999"/>
                  </a:ext>
                </a:extLst>
              </a:tr>
            </a:tbl>
          </a:graphicData>
        </a:graphic>
      </p:graphicFrame>
      <p:pic>
        <p:nvPicPr>
          <p:cNvPr id="5" name="Picture 4">
            <a:extLst>
              <a:ext uri="{FF2B5EF4-FFF2-40B4-BE49-F238E27FC236}">
                <a16:creationId xmlns:a16="http://schemas.microsoft.com/office/drawing/2014/main" id="{D6483D8C-B565-740E-C0B4-724D214814C9}"/>
              </a:ext>
            </a:extLst>
          </p:cNvPr>
          <p:cNvPicPr>
            <a:picLocks noChangeAspect="1"/>
          </p:cNvPicPr>
          <p:nvPr/>
        </p:nvPicPr>
        <p:blipFill>
          <a:blip r:embed="rId3"/>
          <a:stretch>
            <a:fillRect/>
          </a:stretch>
        </p:blipFill>
        <p:spPr>
          <a:xfrm>
            <a:off x="465514" y="875388"/>
            <a:ext cx="4444089" cy="1972413"/>
          </a:xfrm>
          <a:prstGeom prst="rect">
            <a:avLst/>
          </a:prstGeom>
        </p:spPr>
      </p:pic>
      <p:pic>
        <p:nvPicPr>
          <p:cNvPr id="11" name="Picture 10">
            <a:extLst>
              <a:ext uri="{FF2B5EF4-FFF2-40B4-BE49-F238E27FC236}">
                <a16:creationId xmlns:a16="http://schemas.microsoft.com/office/drawing/2014/main" id="{A24BC0A1-3FE4-BCDF-8AB3-7282A753EA5B}"/>
              </a:ext>
            </a:extLst>
          </p:cNvPr>
          <p:cNvPicPr>
            <a:picLocks noChangeAspect="1"/>
          </p:cNvPicPr>
          <p:nvPr/>
        </p:nvPicPr>
        <p:blipFill>
          <a:blip r:embed="rId4"/>
          <a:stretch>
            <a:fillRect/>
          </a:stretch>
        </p:blipFill>
        <p:spPr>
          <a:xfrm>
            <a:off x="5837851" y="2719711"/>
            <a:ext cx="6016098" cy="1768079"/>
          </a:xfrm>
          <a:prstGeom prst="rect">
            <a:avLst/>
          </a:prstGeom>
        </p:spPr>
      </p:pic>
      <p:pic>
        <p:nvPicPr>
          <p:cNvPr id="13" name="Picture 12">
            <a:extLst>
              <a:ext uri="{FF2B5EF4-FFF2-40B4-BE49-F238E27FC236}">
                <a16:creationId xmlns:a16="http://schemas.microsoft.com/office/drawing/2014/main" id="{E87DE0E6-4460-666D-7DAA-83A953C14363}"/>
              </a:ext>
            </a:extLst>
          </p:cNvPr>
          <p:cNvPicPr>
            <a:picLocks noChangeAspect="1"/>
          </p:cNvPicPr>
          <p:nvPr/>
        </p:nvPicPr>
        <p:blipFill>
          <a:blip r:embed="rId5"/>
          <a:stretch>
            <a:fillRect/>
          </a:stretch>
        </p:blipFill>
        <p:spPr>
          <a:xfrm>
            <a:off x="5808275" y="4615593"/>
            <a:ext cx="5821230" cy="2067223"/>
          </a:xfrm>
          <a:prstGeom prst="rect">
            <a:avLst/>
          </a:prstGeom>
        </p:spPr>
      </p:pic>
      <p:sp>
        <p:nvSpPr>
          <p:cNvPr id="4" name="TextBox 3">
            <a:extLst>
              <a:ext uri="{FF2B5EF4-FFF2-40B4-BE49-F238E27FC236}">
                <a16:creationId xmlns:a16="http://schemas.microsoft.com/office/drawing/2014/main" id="{E4016653-4BCD-680A-CB4E-BBF3513B74C1}"/>
              </a:ext>
            </a:extLst>
          </p:cNvPr>
          <p:cNvSpPr txBox="1"/>
          <p:nvPr/>
        </p:nvSpPr>
        <p:spPr>
          <a:xfrm>
            <a:off x="465514" y="4251695"/>
            <a:ext cx="5103354" cy="2031325"/>
          </a:xfrm>
          <a:prstGeom prst="rect">
            <a:avLst/>
          </a:prstGeom>
          <a:noFill/>
        </p:spPr>
        <p:txBody>
          <a:bodyPr wrap="square">
            <a:spAutoFit/>
          </a:bodyPr>
          <a:lstStyle/>
          <a:p>
            <a:pPr defTabSz="685800">
              <a:defRPr/>
            </a:pPr>
            <a:r>
              <a:rPr lang="en-US" sz="1400" b="1">
                <a:solidFill>
                  <a:prstClr val="black"/>
                </a:solidFill>
                <a:latin typeface="Arial" panose="020B0604020202020204" pitchFamily="34" charset="0"/>
                <a:cs typeface="Arial" panose="020B0604020202020204" pitchFamily="34" charset="0"/>
              </a:rPr>
              <a:t>OTHER BUSINESSES OPERATING WITHIN THE AREA</a:t>
            </a:r>
          </a:p>
          <a:p>
            <a:pPr defTabSz="685800"/>
            <a:r>
              <a:rPr lang="en-ZA" sz="1400">
                <a:solidFill>
                  <a:prstClr val="black"/>
                </a:solidFill>
                <a:latin typeface="Arial" panose="020B0604020202020204" pitchFamily="34" charset="0"/>
                <a:cs typeface="Arial" panose="020B0604020202020204" pitchFamily="34" charset="0"/>
              </a:rPr>
              <a:t>a. Master hardware</a:t>
            </a:r>
          </a:p>
          <a:p>
            <a:pPr defTabSz="685800"/>
            <a:r>
              <a:rPr lang="pl-PL" sz="1400">
                <a:solidFill>
                  <a:prstClr val="black"/>
                </a:solidFill>
                <a:latin typeface="Arial" panose="020B0604020202020204" pitchFamily="34" charset="0"/>
                <a:cs typeface="Arial" panose="020B0604020202020204" pitchFamily="34" charset="0"/>
              </a:rPr>
              <a:t>b. Ezakheni Plaza taxi rank</a:t>
            </a:r>
          </a:p>
          <a:p>
            <a:pPr defTabSz="685800"/>
            <a:r>
              <a:rPr lang="en-US" sz="1400">
                <a:solidFill>
                  <a:prstClr val="black"/>
                </a:solidFill>
                <a:latin typeface="Arial" panose="020B0604020202020204" pitchFamily="34" charset="0"/>
                <a:cs typeface="Arial" panose="020B0604020202020204" pitchFamily="34" charset="0"/>
              </a:rPr>
              <a:t>c. </a:t>
            </a:r>
            <a:r>
              <a:rPr lang="en-US" sz="1400" err="1">
                <a:solidFill>
                  <a:prstClr val="black"/>
                </a:solidFill>
                <a:latin typeface="Arial" panose="020B0604020202020204" pitchFamily="34" charset="0"/>
                <a:cs typeface="Arial" panose="020B0604020202020204" pitchFamily="34" charset="0"/>
              </a:rPr>
              <a:t>Ezakheni</a:t>
            </a:r>
            <a:r>
              <a:rPr lang="en-US" sz="1400">
                <a:solidFill>
                  <a:prstClr val="black"/>
                </a:solidFill>
                <a:latin typeface="Arial" panose="020B0604020202020204" pitchFamily="34" charset="0"/>
                <a:cs typeface="Arial" panose="020B0604020202020204" pitchFamily="34" charset="0"/>
              </a:rPr>
              <a:t> Plaza with the following shops:</a:t>
            </a:r>
          </a:p>
          <a:p>
            <a:pPr marL="342900" lvl="1" defTabSz="685800"/>
            <a:r>
              <a:rPr lang="en-ZA" sz="1400">
                <a:solidFill>
                  <a:prstClr val="black"/>
                </a:solidFill>
                <a:latin typeface="Arial" panose="020B0604020202020204" pitchFamily="34" charset="0"/>
                <a:cs typeface="Arial" panose="020B0604020202020204" pitchFamily="34" charset="0"/>
              </a:rPr>
              <a:t>i. P &amp; L Hardware</a:t>
            </a:r>
          </a:p>
          <a:p>
            <a:pPr marL="342900" lvl="1" defTabSz="685800"/>
            <a:r>
              <a:rPr lang="en-ZA" sz="1400">
                <a:solidFill>
                  <a:prstClr val="black"/>
                </a:solidFill>
                <a:latin typeface="Arial" panose="020B0604020202020204" pitchFamily="34" charset="0"/>
                <a:cs typeface="Arial" panose="020B0604020202020204" pitchFamily="34" charset="0"/>
              </a:rPr>
              <a:t>ii. Liquor City</a:t>
            </a:r>
          </a:p>
          <a:p>
            <a:pPr marL="342900" lvl="1" defTabSz="685800"/>
            <a:r>
              <a:rPr lang="en-ZA" sz="1400">
                <a:solidFill>
                  <a:prstClr val="black"/>
                </a:solidFill>
                <a:latin typeface="Arial" panose="020B0604020202020204" pitchFamily="34" charset="0"/>
                <a:cs typeface="Arial" panose="020B0604020202020204" pitchFamily="34" charset="0"/>
              </a:rPr>
              <a:t>iii. Shoprite supermarket</a:t>
            </a:r>
          </a:p>
          <a:p>
            <a:pPr marL="342900" lvl="1" defTabSz="685800"/>
            <a:r>
              <a:rPr lang="en-ZA" sz="1400">
                <a:solidFill>
                  <a:prstClr val="black"/>
                </a:solidFill>
                <a:latin typeface="Arial" panose="020B0604020202020204" pitchFamily="34" charset="0"/>
                <a:cs typeface="Arial" panose="020B0604020202020204" pitchFamily="34" charset="0"/>
              </a:rPr>
              <a:t>iv. Jet</a:t>
            </a:r>
          </a:p>
          <a:p>
            <a:pPr defTabSz="685800"/>
            <a:r>
              <a:rPr lang="en-US" sz="1400">
                <a:solidFill>
                  <a:prstClr val="black"/>
                </a:solidFill>
                <a:latin typeface="Arial" panose="020B0604020202020204" pitchFamily="34" charset="0"/>
                <a:cs typeface="Arial" panose="020B0604020202020204" pitchFamily="34" charset="0"/>
              </a:rPr>
              <a:t>d. Motor towers and Dunlop TMT </a:t>
            </a:r>
            <a:r>
              <a:rPr lang="en-US" sz="1400" err="1">
                <a:solidFill>
                  <a:prstClr val="black"/>
                </a:solidFill>
                <a:latin typeface="Arial" panose="020B0604020202020204" pitchFamily="34" charset="0"/>
                <a:cs typeface="Arial" panose="020B0604020202020204" pitchFamily="34" charset="0"/>
              </a:rPr>
              <a:t>Tyre</a:t>
            </a:r>
            <a:r>
              <a:rPr lang="en-US" sz="1400">
                <a:solidFill>
                  <a:prstClr val="black"/>
                </a:solidFill>
                <a:latin typeface="Arial" panose="020B0604020202020204" pitchFamily="34" charset="0"/>
                <a:cs typeface="Arial" panose="020B0604020202020204" pitchFamily="34" charset="0"/>
              </a:rPr>
              <a:t> shop</a:t>
            </a:r>
            <a:endParaRPr lang="en-ZA"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403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14055" y="123687"/>
            <a:ext cx="8908472" cy="266511"/>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b="1">
                <a:solidFill>
                  <a:schemeClr val="bg1"/>
                </a:solidFill>
              </a:rPr>
              <a:t>D2282 EZAKHENI</a:t>
            </a:r>
            <a:r>
              <a:rPr lang="en-ZA" b="1">
                <a:solidFill>
                  <a:schemeClr val="bg1"/>
                </a:solidFill>
              </a:rPr>
              <a:t> </a:t>
            </a:r>
            <a:r>
              <a:rPr lang="en-US" b="1">
                <a:solidFill>
                  <a:schemeClr val="bg1"/>
                </a:solidFill>
              </a:rPr>
              <a:t>- OVERVIEW</a:t>
            </a:r>
          </a:p>
        </p:txBody>
      </p:sp>
      <p:sp>
        <p:nvSpPr>
          <p:cNvPr id="23082" name="Google Shape;23082;p54"/>
          <p:cNvSpPr txBox="1">
            <a:spLocks noGrp="1"/>
          </p:cNvSpPr>
          <p:nvPr>
            <p:ph type="sldNum" sz="quarter" idx="12"/>
          </p:nvPr>
        </p:nvSpPr>
        <p:spPr>
          <a:xfrm>
            <a:off x="9504205" y="5785406"/>
            <a:ext cx="935773" cy="124544"/>
          </a:xfrm>
          <a:prstGeom prst="rect">
            <a:avLst/>
          </a:prstGeom>
          <a:noFill/>
          <a:ln>
            <a:noFill/>
          </a:ln>
        </p:spPr>
        <p:txBody>
          <a:bodyPr spcFirstLastPara="1" vert="horz" wrap="square" lIns="31187" tIns="15590" rIns="31187" bIns="1559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9pPr>
          </a:lstStyle>
          <a:p>
            <a:pPr defTabSz="385745">
              <a:defRPr/>
            </a:pPr>
            <a:fld id="{00000000-1234-1234-1234-123412341234}" type="slidenum">
              <a:rPr lang="en-US" sz="825" b="1">
                <a:solidFill>
                  <a:prstClr val="black"/>
                </a:solidFill>
                <a:ea typeface="+mn-ea"/>
              </a:rPr>
              <a:pPr defTabSz="385745">
                <a:defRPr/>
              </a:pPr>
              <a:t>16</a:t>
            </a:fld>
            <a:endParaRPr lang="en-US" sz="825" b="1">
              <a:solidFill>
                <a:prstClr val="black"/>
              </a:solidFill>
              <a:ea typeface="+mn-ea"/>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614055" y="417644"/>
            <a:ext cx="8908472" cy="300082"/>
          </a:xfrm>
          <a:prstGeom prst="rect">
            <a:avLst/>
          </a:prstGeom>
          <a:solidFill>
            <a:schemeClr val="bg1">
              <a:lumMod val="85000"/>
            </a:schemeClr>
          </a:solidFill>
        </p:spPr>
        <p:txBody>
          <a:bodyPr wrap="square">
            <a:spAutoFit/>
          </a:bodyPr>
          <a:lstStyle/>
          <a:p>
            <a:pPr defTabSz="685800"/>
            <a:r>
              <a:rPr lang="en-ZA" sz="1350">
                <a:solidFill>
                  <a:prstClr val="black"/>
                </a:solidFill>
                <a:latin typeface="CIDFont+F1"/>
              </a:rPr>
              <a:t>D2282 </a:t>
            </a:r>
            <a:r>
              <a:rPr lang="en-ZA" sz="1350" err="1">
                <a:solidFill>
                  <a:prstClr val="black"/>
                </a:solidFill>
                <a:latin typeface="CIDFont+F1"/>
              </a:rPr>
              <a:t>Ezakheni</a:t>
            </a:r>
            <a:r>
              <a:rPr lang="en-ZA" sz="1350">
                <a:solidFill>
                  <a:prstClr val="black"/>
                </a:solidFill>
                <a:latin typeface="CIDFont+F1"/>
              </a:rPr>
              <a:t> is </a:t>
            </a:r>
            <a:r>
              <a:rPr lang="en-ZA" sz="1350">
                <a:solidFill>
                  <a:prstClr val="black"/>
                </a:solidFill>
                <a:latin typeface="CIDFont+F2"/>
              </a:rPr>
              <a:t>invaded commercial land </a:t>
            </a:r>
            <a:r>
              <a:rPr lang="en-ZA" sz="1350">
                <a:solidFill>
                  <a:prstClr val="black"/>
                </a:solidFill>
                <a:latin typeface="CIDFont+F1"/>
              </a:rPr>
              <a:t>located at </a:t>
            </a:r>
            <a:r>
              <a:rPr lang="en-ZA" sz="1350" err="1">
                <a:solidFill>
                  <a:prstClr val="black"/>
                </a:solidFill>
                <a:latin typeface="CIDFont+F1"/>
              </a:rPr>
              <a:t>Ezakheni</a:t>
            </a:r>
            <a:r>
              <a:rPr lang="en-ZA" sz="1350">
                <a:solidFill>
                  <a:prstClr val="black"/>
                </a:solidFill>
                <a:latin typeface="CIDFont+F1"/>
              </a:rPr>
              <a:t> D, within Alfred Duma Municipality, KwaZulu Natal.</a:t>
            </a:r>
            <a:r>
              <a:rPr lang="en-US" sz="1350">
                <a:solidFill>
                  <a:prstClr val="black"/>
                </a:solidFill>
                <a:latin typeface="CIDFont+F1"/>
              </a:rPr>
              <a:t> </a:t>
            </a:r>
            <a:endParaRPr lang="en-ZA" sz="900">
              <a:solidFill>
                <a:prstClr val="black"/>
              </a:solidFill>
              <a:latin typeface="Calibri" panose="020F0502020204030204"/>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6339428" y="1252026"/>
            <a:ext cx="5333999" cy="1600438"/>
          </a:xfrm>
          <a:prstGeom prst="rect">
            <a:avLst/>
          </a:prstGeom>
          <a:noFill/>
        </p:spPr>
        <p:txBody>
          <a:bodyPr wrap="square">
            <a:spAutoFit/>
          </a:bodyPr>
          <a:lstStyle/>
          <a:p>
            <a:pPr marL="214313" indent="-214313" defTabSz="685800">
              <a:buFont typeface="Arial" panose="020B0604020202020204" pitchFamily="34" charset="0"/>
              <a:buChar char="•"/>
            </a:pPr>
            <a:endParaRPr lang="en-US" sz="1400">
              <a:solidFill>
                <a:prstClr val="black"/>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ZA" sz="1400">
                <a:solidFill>
                  <a:prstClr val="black"/>
                </a:solidFill>
                <a:latin typeface="Arial" panose="020B0604020202020204" pitchFamily="34" charset="0"/>
                <a:cs typeface="Arial" panose="020B0604020202020204" pitchFamily="34" charset="0"/>
              </a:rPr>
              <a:t>Extent of land: </a:t>
            </a:r>
            <a:r>
              <a:rPr lang="en-US" sz="1400">
                <a:solidFill>
                  <a:prstClr val="black"/>
                </a:solidFill>
                <a:latin typeface="Arial" panose="020B0604020202020204" pitchFamily="34" charset="0"/>
                <a:cs typeface="Arial" panose="020B0604020202020204" pitchFamily="34" charset="0"/>
              </a:rPr>
              <a:t>4.9313 H</a:t>
            </a:r>
            <a:endParaRPr lang="en-ZA" sz="1400">
              <a:solidFill>
                <a:prstClr val="black"/>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US" sz="1400">
                <a:solidFill>
                  <a:prstClr val="black"/>
                </a:solidFill>
                <a:latin typeface="Arial" panose="020B0604020202020204" pitchFamily="34" charset="0"/>
                <a:cs typeface="Arial" panose="020B0604020202020204" pitchFamily="34" charset="0"/>
              </a:rPr>
              <a:t>The property has been PARTLY invaded by business operators who are currently occupying 4 different lots which accommodate a variety of business on the erf. Plots which have been created by the invaders have a combined total extent of 14 153 m2, 28% of erf D2282.</a:t>
            </a:r>
          </a:p>
        </p:txBody>
      </p:sp>
      <p:pic>
        <p:nvPicPr>
          <p:cNvPr id="4" name="Picture 3">
            <a:extLst>
              <a:ext uri="{FF2B5EF4-FFF2-40B4-BE49-F238E27FC236}">
                <a16:creationId xmlns:a16="http://schemas.microsoft.com/office/drawing/2014/main" id="{F52F05BD-DBA5-CA05-13A0-E023E268A8E0}"/>
              </a:ext>
            </a:extLst>
          </p:cNvPr>
          <p:cNvPicPr>
            <a:picLocks noChangeAspect="1"/>
          </p:cNvPicPr>
          <p:nvPr/>
        </p:nvPicPr>
        <p:blipFill>
          <a:blip r:embed="rId3"/>
          <a:stretch>
            <a:fillRect/>
          </a:stretch>
        </p:blipFill>
        <p:spPr>
          <a:xfrm>
            <a:off x="452065" y="834372"/>
            <a:ext cx="4852835" cy="2948337"/>
          </a:xfrm>
          <a:prstGeom prst="rect">
            <a:avLst/>
          </a:prstGeom>
        </p:spPr>
      </p:pic>
      <p:pic>
        <p:nvPicPr>
          <p:cNvPr id="7" name="Picture 6">
            <a:extLst>
              <a:ext uri="{FF2B5EF4-FFF2-40B4-BE49-F238E27FC236}">
                <a16:creationId xmlns:a16="http://schemas.microsoft.com/office/drawing/2014/main" id="{2F8067C3-FA48-DC2E-532F-13700D8062B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452065" y="3849391"/>
            <a:ext cx="4852835" cy="2894710"/>
          </a:xfrm>
          <a:prstGeom prst="rect">
            <a:avLst/>
          </a:prstGeom>
        </p:spPr>
      </p:pic>
      <p:sp>
        <p:nvSpPr>
          <p:cNvPr id="5" name="TextBox 4">
            <a:extLst>
              <a:ext uri="{FF2B5EF4-FFF2-40B4-BE49-F238E27FC236}">
                <a16:creationId xmlns:a16="http://schemas.microsoft.com/office/drawing/2014/main" id="{B63C68AE-BA7C-2380-3561-3558236CA088}"/>
              </a:ext>
            </a:extLst>
          </p:cNvPr>
          <p:cNvSpPr txBox="1"/>
          <p:nvPr/>
        </p:nvSpPr>
        <p:spPr>
          <a:xfrm>
            <a:off x="6339428" y="2938419"/>
            <a:ext cx="4572000" cy="2246769"/>
          </a:xfrm>
          <a:prstGeom prst="rect">
            <a:avLst/>
          </a:prstGeom>
          <a:noFill/>
        </p:spPr>
        <p:txBody>
          <a:bodyPr wrap="square">
            <a:spAutoFit/>
          </a:bodyPr>
          <a:lstStyle/>
          <a:p>
            <a:pPr defTabSz="685800">
              <a:defRPr/>
            </a:pPr>
            <a:r>
              <a:rPr lang="en-US" sz="1400" b="1">
                <a:solidFill>
                  <a:prstClr val="black"/>
                </a:solidFill>
                <a:latin typeface="Arial" panose="020B0604020202020204" pitchFamily="34" charset="0"/>
                <a:cs typeface="Arial" panose="020B0604020202020204" pitchFamily="34" charset="0"/>
              </a:rPr>
              <a:t>OTHER BUSINESSES OPERATING WITHIN THE AREA</a:t>
            </a:r>
          </a:p>
          <a:p>
            <a:pPr defTabSz="685800"/>
            <a:r>
              <a:rPr lang="en-US" sz="1400">
                <a:solidFill>
                  <a:prstClr val="black"/>
                </a:solidFill>
                <a:latin typeface="Arial" panose="020B0604020202020204" pitchFamily="34" charset="0"/>
                <a:cs typeface="Arial" panose="020B0604020202020204" pitchFamily="34" charset="0"/>
              </a:rPr>
              <a:t>a. Motor Towers and Dunlop TMT </a:t>
            </a:r>
            <a:r>
              <a:rPr lang="en-US" sz="1400" err="1">
                <a:solidFill>
                  <a:prstClr val="black"/>
                </a:solidFill>
                <a:latin typeface="Arial" panose="020B0604020202020204" pitchFamily="34" charset="0"/>
                <a:cs typeface="Arial" panose="020B0604020202020204" pitchFamily="34" charset="0"/>
              </a:rPr>
              <a:t>tyre</a:t>
            </a:r>
            <a:r>
              <a:rPr lang="en-US" sz="1400">
                <a:solidFill>
                  <a:prstClr val="black"/>
                </a:solidFill>
                <a:latin typeface="Arial" panose="020B0604020202020204" pitchFamily="34" charset="0"/>
                <a:cs typeface="Arial" panose="020B0604020202020204" pitchFamily="34" charset="0"/>
              </a:rPr>
              <a:t> repair shop.</a:t>
            </a:r>
          </a:p>
          <a:p>
            <a:pPr defTabSz="685800"/>
            <a:r>
              <a:rPr lang="en-ZA" sz="1400">
                <a:solidFill>
                  <a:prstClr val="black"/>
                </a:solidFill>
                <a:latin typeface="Arial" panose="020B0604020202020204" pitchFamily="34" charset="0"/>
                <a:cs typeface="Arial" panose="020B0604020202020204" pitchFamily="34" charset="0"/>
              </a:rPr>
              <a:t>b. Master hardware</a:t>
            </a:r>
          </a:p>
          <a:p>
            <a:pPr defTabSz="685800"/>
            <a:r>
              <a:rPr lang="pl-PL" sz="1400">
                <a:solidFill>
                  <a:prstClr val="black"/>
                </a:solidFill>
                <a:latin typeface="Arial" panose="020B0604020202020204" pitchFamily="34" charset="0"/>
                <a:cs typeface="Arial" panose="020B0604020202020204" pitchFamily="34" charset="0"/>
              </a:rPr>
              <a:t>c. Ezakheni Plaza taxi rank.</a:t>
            </a:r>
          </a:p>
          <a:p>
            <a:pPr defTabSz="685800"/>
            <a:r>
              <a:rPr lang="en-US" sz="1400">
                <a:solidFill>
                  <a:prstClr val="black"/>
                </a:solidFill>
                <a:latin typeface="Arial" panose="020B0604020202020204" pitchFamily="34" charset="0"/>
                <a:cs typeface="Arial" panose="020B0604020202020204" pitchFamily="34" charset="0"/>
              </a:rPr>
              <a:t>d. </a:t>
            </a:r>
            <a:r>
              <a:rPr lang="en-US" sz="1400" err="1">
                <a:solidFill>
                  <a:prstClr val="black"/>
                </a:solidFill>
                <a:latin typeface="Arial" panose="020B0604020202020204" pitchFamily="34" charset="0"/>
                <a:cs typeface="Arial" panose="020B0604020202020204" pitchFamily="34" charset="0"/>
              </a:rPr>
              <a:t>Ezakheni</a:t>
            </a:r>
            <a:r>
              <a:rPr lang="en-US" sz="1400">
                <a:solidFill>
                  <a:prstClr val="black"/>
                </a:solidFill>
                <a:latin typeface="Arial" panose="020B0604020202020204" pitchFamily="34" charset="0"/>
                <a:cs typeface="Arial" panose="020B0604020202020204" pitchFamily="34" charset="0"/>
              </a:rPr>
              <a:t> Plaza with the following shops:</a:t>
            </a:r>
          </a:p>
          <a:p>
            <a:pPr marL="342900" lvl="1" defTabSz="685800"/>
            <a:r>
              <a:rPr lang="en-ZA" sz="1400">
                <a:solidFill>
                  <a:prstClr val="black"/>
                </a:solidFill>
                <a:latin typeface="Arial" panose="020B0604020202020204" pitchFamily="34" charset="0"/>
                <a:cs typeface="Arial" panose="020B0604020202020204" pitchFamily="34" charset="0"/>
              </a:rPr>
              <a:t>i. P &amp; L hardware.</a:t>
            </a:r>
          </a:p>
          <a:p>
            <a:pPr marL="342900" lvl="1" defTabSz="685800"/>
            <a:r>
              <a:rPr lang="en-ZA" sz="1400">
                <a:solidFill>
                  <a:prstClr val="black"/>
                </a:solidFill>
                <a:latin typeface="Arial" panose="020B0604020202020204" pitchFamily="34" charset="0"/>
                <a:cs typeface="Arial" panose="020B0604020202020204" pitchFamily="34" charset="0"/>
              </a:rPr>
              <a:t>ii. Liquor City.</a:t>
            </a:r>
          </a:p>
          <a:p>
            <a:pPr marL="342900" lvl="1" defTabSz="685800"/>
            <a:r>
              <a:rPr lang="en-ZA" sz="1400">
                <a:solidFill>
                  <a:prstClr val="black"/>
                </a:solidFill>
                <a:latin typeface="Arial" panose="020B0604020202020204" pitchFamily="34" charset="0"/>
                <a:cs typeface="Arial" panose="020B0604020202020204" pitchFamily="34" charset="0"/>
              </a:rPr>
              <a:t>iii. Shoprite supermarket.</a:t>
            </a:r>
          </a:p>
          <a:p>
            <a:pPr marL="342900" lvl="1" defTabSz="685800"/>
            <a:r>
              <a:rPr lang="en-ZA" sz="1400">
                <a:solidFill>
                  <a:prstClr val="black"/>
                </a:solidFill>
                <a:latin typeface="Arial" panose="020B0604020202020204" pitchFamily="34" charset="0"/>
                <a:cs typeface="Arial" panose="020B0604020202020204" pitchFamily="34" charset="0"/>
              </a:rPr>
              <a:t>iv. Jet.</a:t>
            </a:r>
            <a:endParaRPr lang="en-US" sz="1400" b="1">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0133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79330" y="62579"/>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latin typeface="CIDFont+F1"/>
              </a:rPr>
              <a:t>ERF 41 EDENDALE - OVERVIEW</a:t>
            </a: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17</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12684" y="450109"/>
            <a:ext cx="11865956" cy="646331"/>
          </a:xfrm>
          <a:prstGeom prst="rect">
            <a:avLst/>
          </a:prstGeom>
          <a:solidFill>
            <a:schemeClr val="bg1">
              <a:lumMod val="85000"/>
            </a:schemeClr>
          </a:solidFill>
        </p:spPr>
        <p:txBody>
          <a:bodyPr wrap="square">
            <a:spAutoFit/>
          </a:bodyPr>
          <a:lstStyle/>
          <a:p>
            <a:pPr>
              <a:defRPr/>
            </a:pPr>
            <a:r>
              <a:rPr lang="en-US">
                <a:solidFill>
                  <a:prstClr val="black"/>
                </a:solidFill>
                <a:latin typeface="CIDFont+F1"/>
              </a:rPr>
              <a:t>Erf 41 Edendale is a vacant </a:t>
            </a:r>
            <a:r>
              <a:rPr lang="en-US">
                <a:solidFill>
                  <a:prstClr val="black"/>
                </a:solidFill>
                <a:latin typeface="CIDFont+F2"/>
              </a:rPr>
              <a:t>commercial land </a:t>
            </a:r>
            <a:r>
              <a:rPr lang="en-US">
                <a:solidFill>
                  <a:prstClr val="black"/>
                </a:solidFill>
                <a:latin typeface="CIDFont+F1"/>
              </a:rPr>
              <a:t>located at Edendale, Pietermaritzburg, within </a:t>
            </a:r>
            <a:r>
              <a:rPr lang="en-ZA" err="1">
                <a:solidFill>
                  <a:prstClr val="black"/>
                </a:solidFill>
                <a:latin typeface="CIDFont+F1"/>
              </a:rPr>
              <a:t>Msunduzi</a:t>
            </a:r>
            <a:r>
              <a:rPr lang="en-ZA">
                <a:solidFill>
                  <a:prstClr val="black"/>
                </a:solidFill>
                <a:latin typeface="CIDFont+F1"/>
              </a:rPr>
              <a:t> Municipality, KwaZulu-Natal.</a:t>
            </a:r>
            <a:endParaRPr lang="en-ZA" sz="900">
              <a:solidFill>
                <a:prstClr val="black"/>
              </a:solidFill>
              <a:latin typeface="Calibri" panose="020F0502020204030204"/>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20479" y="4271659"/>
          <a:ext cx="5482299" cy="2333667"/>
        </p:xfrm>
        <a:graphic>
          <a:graphicData uri="http://schemas.openxmlformats.org/drawingml/2006/table">
            <a:tbl>
              <a:tblPr firstRow="1" bandRow="1">
                <a:tableStyleId>{5940675A-B579-460E-94D1-54222C63F5DA}</a:tableStyleId>
              </a:tblPr>
              <a:tblGrid>
                <a:gridCol w="2193516">
                  <a:extLst>
                    <a:ext uri="{9D8B030D-6E8A-4147-A177-3AD203B41FA5}">
                      <a16:colId xmlns:a16="http://schemas.microsoft.com/office/drawing/2014/main" val="944063566"/>
                    </a:ext>
                  </a:extLst>
                </a:gridCol>
                <a:gridCol w="3288783">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pt-BR" sz="1100" b="0" i="0" u="none" strike="noStrike" baseline="0">
                          <a:latin typeface="CIDFont+F1"/>
                        </a:rPr>
                        <a:t>536 m</a:t>
                      </a:r>
                      <a:r>
                        <a:rPr lang="pt-BR" sz="800" b="0" i="0" u="none" strike="noStrike" baseline="0">
                          <a:latin typeface="CIDFont+F1"/>
                        </a:rPr>
                        <a:t>2</a:t>
                      </a:r>
                      <a:endParaRPr lang="en-ZA" sz="1100"/>
                    </a:p>
                  </a:txBody>
                  <a:tcPr/>
                </a:tc>
                <a:extLst>
                  <a:ext uri="{0D108BD9-81ED-4DB2-BD59-A6C34878D82A}">
                    <a16:rowId xmlns:a16="http://schemas.microsoft.com/office/drawing/2014/main" val="2398123999"/>
                  </a:ext>
                </a:extLst>
              </a:tr>
              <a:tr h="261027">
                <a:tc>
                  <a:txBody>
                    <a:bodyPr/>
                    <a:lstStyle/>
                    <a:p>
                      <a:r>
                        <a:rPr lang="en-ZA" sz="1100" b="0" u="none" strike="noStrike" kern="1200" baseline="0">
                          <a:solidFill>
                            <a:schemeClr val="dk1"/>
                          </a:solidFill>
                        </a:rPr>
                        <a:t>Land owner</a:t>
                      </a:r>
                      <a:endParaRPr lang="en-ZA" sz="1100"/>
                    </a:p>
                  </a:txBody>
                  <a:tcPr/>
                </a:tc>
                <a:tc>
                  <a:txBody>
                    <a:bodyPr/>
                    <a:lstStyle/>
                    <a:p>
                      <a:r>
                        <a:rPr lang="en-ZA" sz="1100"/>
                        <a:t>Ithala Development Finance Corporation</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r>
                        <a:rPr lang="en-ZA" sz="1100"/>
                        <a:t>No buildings</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86099819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rPr>
                        <a:t>None</a:t>
                      </a:r>
                      <a:r>
                        <a:rPr lang="en-ZA" sz="1100" b="0" u="none" strike="noStrike" kern="1200" baseline="0">
                          <a:solidFill>
                            <a:schemeClr val="dk1"/>
                          </a:solidFill>
                          <a:latin typeface="+mn-lt"/>
                          <a:ea typeface="+mn-ea"/>
                          <a:cs typeface="+mn-cs"/>
                        </a:rPr>
                        <a:t>.</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u="none" strike="noStrike" kern="1200" baseline="0">
                          <a:solidFill>
                            <a:schemeClr val="dk1"/>
                          </a:solidFill>
                          <a:latin typeface="+mn-lt"/>
                          <a:ea typeface="+mn-ea"/>
                          <a:cs typeface="+mn-cs"/>
                        </a:rPr>
                        <a:t>Nil</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3859184052"/>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US" sz="1100" b="0" u="none" strike="noStrike" kern="1200" baseline="0">
                          <a:solidFill>
                            <a:schemeClr val="dk1"/>
                          </a:solidFill>
                          <a:latin typeface="+mn-lt"/>
                          <a:ea typeface="+mn-ea"/>
                          <a:cs typeface="+mn-cs"/>
                        </a:rPr>
                        <a:t>R167</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u="none" strike="noStrike" kern="1200" baseline="0">
                          <a:solidFill>
                            <a:schemeClr val="dk1"/>
                          </a:solidFill>
                          <a:latin typeface="+mn-lt"/>
                          <a:ea typeface="+mn-ea"/>
                          <a:cs typeface="+mn-cs"/>
                        </a:rPr>
                        <a:t>Open access</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u="none" strike="noStrike" kern="1200" baseline="0">
                          <a:solidFill>
                            <a:schemeClr val="dk1"/>
                          </a:solidFill>
                          <a:latin typeface="+mn-lt"/>
                          <a:ea typeface="+mn-ea"/>
                          <a:cs typeface="+mn-cs"/>
                        </a:rPr>
                        <a:t>None</a:t>
                      </a: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3DCAD433-56C7-6683-FBFF-553E4A9EF1E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28257"/>
          <a:stretch/>
        </p:blipFill>
        <p:spPr>
          <a:xfrm>
            <a:off x="112684" y="1165212"/>
            <a:ext cx="5473469" cy="2917263"/>
          </a:xfrm>
          <a:prstGeom prst="rect">
            <a:avLst/>
          </a:prstGeom>
        </p:spPr>
      </p:pic>
      <p:sp>
        <p:nvSpPr>
          <p:cNvPr id="4" name="TextBox 3">
            <a:extLst>
              <a:ext uri="{FF2B5EF4-FFF2-40B4-BE49-F238E27FC236}">
                <a16:creationId xmlns:a16="http://schemas.microsoft.com/office/drawing/2014/main" id="{A6F2F8FF-1A3A-AC79-2BD6-E0D97D284A66}"/>
              </a:ext>
            </a:extLst>
          </p:cNvPr>
          <p:cNvSpPr txBox="1"/>
          <p:nvPr/>
        </p:nvSpPr>
        <p:spPr>
          <a:xfrm>
            <a:off x="5733704" y="1128622"/>
            <a:ext cx="6345612" cy="2308324"/>
          </a:xfrm>
          <a:prstGeom prst="rect">
            <a:avLst/>
          </a:prstGeom>
          <a:noFill/>
        </p:spPr>
        <p:txBody>
          <a:bodyPr wrap="square">
            <a:spAutoFit/>
          </a:bodyPr>
          <a:lstStyle/>
          <a:p>
            <a:pPr marL="285750" indent="-285750">
              <a:buFont typeface="Arial" panose="020B0604020202020204" pitchFamily="34" charset="0"/>
              <a:buChar char="•"/>
              <a:defRPr/>
            </a:pPr>
            <a:r>
              <a:rPr lang="en-US">
                <a:solidFill>
                  <a:prstClr val="black"/>
                </a:solidFill>
                <a:latin typeface="CIDFont+F1"/>
              </a:rPr>
              <a:t>Property is </a:t>
            </a:r>
            <a:r>
              <a:rPr lang="en-US">
                <a:solidFill>
                  <a:prstClr val="black"/>
                </a:solidFill>
                <a:latin typeface="CIDFont+F2"/>
              </a:rPr>
              <a:t>commercial vacant land</a:t>
            </a:r>
            <a:r>
              <a:rPr lang="en-US">
                <a:solidFill>
                  <a:prstClr val="black"/>
                </a:solidFill>
                <a:latin typeface="CIDFont+F1"/>
              </a:rPr>
              <a:t>, located in a semi-rural area of Edendale, Pietermaritzburg.</a:t>
            </a:r>
          </a:p>
          <a:p>
            <a:pPr marL="285750" indent="-285750">
              <a:buFont typeface="Arial" panose="020B0604020202020204" pitchFamily="34" charset="0"/>
              <a:buChar char="•"/>
              <a:defRPr/>
            </a:pPr>
            <a:r>
              <a:rPr lang="en-US">
                <a:solidFill>
                  <a:prstClr val="black"/>
                </a:solidFill>
                <a:latin typeface="CIDFont+F1"/>
              </a:rPr>
              <a:t>Though there have been invasions at other IDFC properties next to erf 41 Edendale, there hasn’t been any invasion on the land as it remains vacant and idle. The land is used for grazing by roaming cows and other livestock owned by local dwellers.</a:t>
            </a:r>
          </a:p>
          <a:p>
            <a:pPr marL="285750" indent="-285750">
              <a:buFont typeface="Arial" panose="020B0604020202020204" pitchFamily="34" charset="0"/>
              <a:buChar char="•"/>
              <a:defRPr/>
            </a:pPr>
            <a:r>
              <a:rPr lang="en-US">
                <a:solidFill>
                  <a:prstClr val="black"/>
                </a:solidFill>
                <a:latin typeface="CIDFont+F1"/>
              </a:rPr>
              <a:t>Land is largely covered with vegetation and trees and remains in its original state with no form of </a:t>
            </a:r>
            <a:r>
              <a:rPr lang="en-ZA">
                <a:solidFill>
                  <a:prstClr val="black"/>
                </a:solidFill>
                <a:latin typeface="CIDFont+F1"/>
              </a:rPr>
              <a:t>improvements made to it.</a:t>
            </a:r>
            <a:endParaRPr lang="en-ZA" sz="1200">
              <a:solidFill>
                <a:prstClr val="black"/>
              </a:solidFill>
              <a:latin typeface="CIDFont+F1"/>
            </a:endParaRPr>
          </a:p>
        </p:txBody>
      </p:sp>
      <p:pic>
        <p:nvPicPr>
          <p:cNvPr id="6" name="Picture 5">
            <a:extLst>
              <a:ext uri="{FF2B5EF4-FFF2-40B4-BE49-F238E27FC236}">
                <a16:creationId xmlns:a16="http://schemas.microsoft.com/office/drawing/2014/main" id="{DAAA8F9A-9B12-9AD9-42A4-38C925633DED}"/>
              </a:ext>
            </a:extLst>
          </p:cNvPr>
          <p:cNvPicPr>
            <a:picLocks noChangeAspect="1"/>
          </p:cNvPicPr>
          <p:nvPr/>
        </p:nvPicPr>
        <p:blipFill>
          <a:blip r:embed="rId5"/>
          <a:stretch>
            <a:fillRect/>
          </a:stretch>
        </p:blipFill>
        <p:spPr>
          <a:xfrm>
            <a:off x="5801395" y="3469128"/>
            <a:ext cx="6301234" cy="3173906"/>
          </a:xfrm>
          <a:prstGeom prst="rect">
            <a:avLst/>
          </a:prstGeom>
        </p:spPr>
      </p:pic>
    </p:spTree>
    <p:extLst>
      <p:ext uri="{BB962C8B-B14F-4D97-AF65-F5344CB8AC3E}">
        <p14:creationId xmlns:p14="http://schemas.microsoft.com/office/powerpoint/2010/main" val="1875208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79330" y="62579"/>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latin typeface="CIDFont+F1"/>
              </a:rPr>
              <a:t>ERF 274 EDENDALE - OVERVIEW</a:t>
            </a: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18</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478" y="468404"/>
            <a:ext cx="11926741" cy="646331"/>
          </a:xfrm>
          <a:prstGeom prst="rect">
            <a:avLst/>
          </a:prstGeom>
          <a:solidFill>
            <a:schemeClr val="bg1">
              <a:lumMod val="85000"/>
            </a:schemeClr>
          </a:solidFill>
        </p:spPr>
        <p:txBody>
          <a:bodyPr wrap="square">
            <a:spAutoFit/>
          </a:bodyPr>
          <a:lstStyle/>
          <a:p>
            <a:pPr>
              <a:defRPr/>
            </a:pPr>
            <a:r>
              <a:rPr lang="en-US">
                <a:solidFill>
                  <a:prstClr val="black"/>
                </a:solidFill>
                <a:latin typeface="CIDFont+F1"/>
              </a:rPr>
              <a:t>Erf 274 Edendale is an invaded </a:t>
            </a:r>
            <a:r>
              <a:rPr lang="en-US">
                <a:solidFill>
                  <a:prstClr val="black"/>
                </a:solidFill>
                <a:latin typeface="CIDFont+F2"/>
              </a:rPr>
              <a:t>commercial land </a:t>
            </a:r>
            <a:r>
              <a:rPr lang="en-US">
                <a:solidFill>
                  <a:prstClr val="black"/>
                </a:solidFill>
                <a:latin typeface="CIDFont+F1"/>
              </a:rPr>
              <a:t>located at Edendale, Pietermaritzburg, within </a:t>
            </a:r>
            <a:r>
              <a:rPr lang="en-ZA" err="1">
                <a:solidFill>
                  <a:prstClr val="black"/>
                </a:solidFill>
                <a:latin typeface="CIDFont+F1"/>
              </a:rPr>
              <a:t>Msunduzi</a:t>
            </a:r>
            <a:r>
              <a:rPr lang="en-ZA">
                <a:solidFill>
                  <a:prstClr val="black"/>
                </a:solidFill>
                <a:latin typeface="CIDFont+F1"/>
              </a:rPr>
              <a:t> Municipality, KwaZulu-Natal.</a:t>
            </a:r>
            <a:endParaRPr lang="en-ZA" sz="900">
              <a:solidFill>
                <a:prstClr val="black"/>
              </a:solidFill>
              <a:latin typeface="Calibri" panose="020F0502020204030204"/>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20479" y="3833625"/>
          <a:ext cx="5895166" cy="2333667"/>
        </p:xfrm>
        <a:graphic>
          <a:graphicData uri="http://schemas.openxmlformats.org/drawingml/2006/table">
            <a:tbl>
              <a:tblPr firstRow="1" bandRow="1">
                <a:tableStyleId>{5940675A-B579-460E-94D1-54222C63F5DA}</a:tableStyleId>
              </a:tblPr>
              <a:tblGrid>
                <a:gridCol w="2164019">
                  <a:extLst>
                    <a:ext uri="{9D8B030D-6E8A-4147-A177-3AD203B41FA5}">
                      <a16:colId xmlns:a16="http://schemas.microsoft.com/office/drawing/2014/main" val="944063566"/>
                    </a:ext>
                  </a:extLst>
                </a:gridCol>
                <a:gridCol w="3731147">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pt-BR" sz="1100" kern="1200">
                          <a:solidFill>
                            <a:schemeClr val="tx1"/>
                          </a:solidFill>
                          <a:latin typeface="+mn-lt"/>
                          <a:ea typeface="+mn-ea"/>
                          <a:cs typeface="+mn-cs"/>
                        </a:rPr>
                        <a:t>1.7300 H (17 300 m2)</a:t>
                      </a:r>
                      <a:endParaRPr lang="en-ZA" sz="1100" kern="1200">
                        <a:solidFill>
                          <a:schemeClr val="tx1"/>
                        </a:solidFill>
                        <a:latin typeface="+mn-lt"/>
                        <a:ea typeface="+mn-ea"/>
                        <a:cs typeface="+mn-cs"/>
                      </a:endParaRPr>
                    </a:p>
                  </a:txBody>
                  <a:tcPr/>
                </a:tc>
                <a:extLst>
                  <a:ext uri="{0D108BD9-81ED-4DB2-BD59-A6C34878D82A}">
                    <a16:rowId xmlns:a16="http://schemas.microsoft.com/office/drawing/2014/main" val="2398123999"/>
                  </a:ext>
                </a:extLst>
              </a:tr>
              <a:tr h="261027">
                <a:tc>
                  <a:txBody>
                    <a:bodyPr/>
                    <a:lstStyle/>
                    <a:p>
                      <a:r>
                        <a:rPr lang="en-ZA" sz="1100" b="0" u="none" strike="noStrike" kern="1200" baseline="0">
                          <a:solidFill>
                            <a:schemeClr val="dk1"/>
                          </a:solidFill>
                        </a:rPr>
                        <a:t>Land owner</a:t>
                      </a:r>
                      <a:endParaRPr lang="en-ZA" sz="1100"/>
                    </a:p>
                  </a:txBody>
                  <a:tcPr/>
                </a:tc>
                <a:tc>
                  <a:txBody>
                    <a:bodyPr/>
                    <a:lstStyle/>
                    <a:p>
                      <a:r>
                        <a:rPr lang="en-ZA" sz="1100"/>
                        <a:t>Ithala Development Finance Corporation</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r>
                        <a:rPr lang="en-ZA" sz="1100"/>
                        <a:t>Unknown (To be confirmed)</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86099819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rPr>
                        <a:t>None</a:t>
                      </a:r>
                      <a:r>
                        <a:rPr lang="en-ZA" sz="1100" b="0" u="none" strike="noStrike" kern="1200" baseline="0">
                          <a:solidFill>
                            <a:schemeClr val="dk1"/>
                          </a:solidFill>
                          <a:latin typeface="+mn-lt"/>
                          <a:ea typeface="+mn-ea"/>
                          <a:cs typeface="+mn-cs"/>
                        </a:rPr>
                        <a:t>.</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u="none" strike="noStrike" kern="1200" baseline="0">
                          <a:solidFill>
                            <a:schemeClr val="dk1"/>
                          </a:solidFill>
                          <a:latin typeface="+mn-lt"/>
                          <a:ea typeface="+mn-ea"/>
                          <a:cs typeface="+mn-cs"/>
                        </a:rPr>
                        <a:t>Nil</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3859184052"/>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US" sz="1100" b="0" u="none" strike="noStrike" kern="1200" baseline="0">
                          <a:solidFill>
                            <a:schemeClr val="dk1"/>
                          </a:solidFill>
                          <a:latin typeface="+mn-lt"/>
                          <a:ea typeface="+mn-ea"/>
                          <a:cs typeface="+mn-cs"/>
                        </a:rPr>
                        <a:t>R260 </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u="none" strike="noStrike" kern="1200" baseline="0">
                          <a:solidFill>
                            <a:schemeClr val="dk1"/>
                          </a:solidFill>
                          <a:latin typeface="+mn-lt"/>
                          <a:ea typeface="+mn-ea"/>
                          <a:cs typeface="+mn-cs"/>
                        </a:rPr>
                        <a:t>Open access</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u="none" strike="noStrike" kern="1200" baseline="0">
                          <a:solidFill>
                            <a:schemeClr val="dk1"/>
                          </a:solidFill>
                          <a:latin typeface="+mn-lt"/>
                          <a:ea typeface="+mn-ea"/>
                          <a:cs typeface="+mn-cs"/>
                        </a:rPr>
                        <a:t>None</a:t>
                      </a: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9D917AE5-E844-3CE2-BECE-BAFF1D1D416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20479" y="1157974"/>
            <a:ext cx="5975521" cy="2553589"/>
          </a:xfrm>
          <a:prstGeom prst="rect">
            <a:avLst/>
          </a:prstGeom>
        </p:spPr>
      </p:pic>
      <p:sp>
        <p:nvSpPr>
          <p:cNvPr id="5" name="TextBox 4">
            <a:extLst>
              <a:ext uri="{FF2B5EF4-FFF2-40B4-BE49-F238E27FC236}">
                <a16:creationId xmlns:a16="http://schemas.microsoft.com/office/drawing/2014/main" id="{F9D0B789-92F0-0D5F-2F7F-E5ECE9859605}"/>
              </a:ext>
            </a:extLst>
          </p:cNvPr>
          <p:cNvSpPr txBox="1"/>
          <p:nvPr/>
        </p:nvSpPr>
        <p:spPr>
          <a:xfrm>
            <a:off x="6104708" y="1165212"/>
            <a:ext cx="6097384" cy="2031325"/>
          </a:xfrm>
          <a:prstGeom prst="rect">
            <a:avLst/>
          </a:prstGeom>
          <a:noFill/>
        </p:spPr>
        <p:txBody>
          <a:bodyPr wrap="square">
            <a:spAutoFit/>
          </a:bodyPr>
          <a:lstStyle/>
          <a:p>
            <a:pPr marL="285750" indent="-285750">
              <a:buFont typeface="Arial" panose="020B0604020202020204" pitchFamily="34" charset="0"/>
              <a:buChar char="•"/>
              <a:defRPr/>
            </a:pPr>
            <a:r>
              <a:rPr lang="en-US">
                <a:solidFill>
                  <a:prstClr val="black"/>
                </a:solidFill>
                <a:latin typeface="CIDFont+F1"/>
              </a:rPr>
              <a:t>Property is </a:t>
            </a:r>
            <a:r>
              <a:rPr lang="en-US">
                <a:solidFill>
                  <a:prstClr val="black"/>
                </a:solidFill>
                <a:latin typeface="CIDFont+F2"/>
              </a:rPr>
              <a:t>invaded commercial land</a:t>
            </a:r>
            <a:r>
              <a:rPr lang="en-US">
                <a:solidFill>
                  <a:prstClr val="black"/>
                </a:solidFill>
                <a:latin typeface="CIDFont+F1"/>
              </a:rPr>
              <a:t>, located in a semi-rural area of Edendale, Pietermaritzburg.</a:t>
            </a:r>
          </a:p>
          <a:p>
            <a:pPr marL="285750" indent="-285750">
              <a:buFont typeface="Arial" panose="020B0604020202020204" pitchFamily="34" charset="0"/>
              <a:buChar char="•"/>
              <a:defRPr/>
            </a:pPr>
            <a:r>
              <a:rPr lang="en-US">
                <a:solidFill>
                  <a:prstClr val="black"/>
                </a:solidFill>
                <a:latin typeface="CIDFont+F1"/>
              </a:rPr>
              <a:t>Current occupant of land is using the land to accommodate his livestock and the caretakers of the livestock. There are structures on the site built to accommodate the caretakers of the cattle of the </a:t>
            </a:r>
            <a:r>
              <a:rPr lang="en-ZA">
                <a:solidFill>
                  <a:prstClr val="black"/>
                </a:solidFill>
                <a:latin typeface="CIDFont+F1"/>
              </a:rPr>
              <a:t>occupant.</a:t>
            </a:r>
          </a:p>
          <a:p>
            <a:pPr marL="285750" indent="-285750">
              <a:buFont typeface="Arial" panose="020B0604020202020204" pitchFamily="34" charset="0"/>
              <a:buChar char="•"/>
              <a:defRPr/>
            </a:pPr>
            <a:r>
              <a:rPr lang="en-US">
                <a:solidFill>
                  <a:prstClr val="black"/>
                </a:solidFill>
                <a:latin typeface="CIDFont+F1"/>
              </a:rPr>
              <a:t>Land has overgrown vegetation and </a:t>
            </a:r>
            <a:r>
              <a:rPr lang="en-ZA">
                <a:solidFill>
                  <a:prstClr val="black"/>
                </a:solidFill>
                <a:latin typeface="CIDFont+F1"/>
              </a:rPr>
              <a:t>Bushes.</a:t>
            </a:r>
            <a:endParaRPr lang="en-ZA"/>
          </a:p>
        </p:txBody>
      </p:sp>
      <p:pic>
        <p:nvPicPr>
          <p:cNvPr id="6" name="Picture 5">
            <a:extLst>
              <a:ext uri="{FF2B5EF4-FFF2-40B4-BE49-F238E27FC236}">
                <a16:creationId xmlns:a16="http://schemas.microsoft.com/office/drawing/2014/main" id="{F7F71C16-4479-247C-B711-ECF9CF1727D1}"/>
              </a:ext>
            </a:extLst>
          </p:cNvPr>
          <p:cNvPicPr>
            <a:picLocks noChangeAspect="1"/>
          </p:cNvPicPr>
          <p:nvPr/>
        </p:nvPicPr>
        <p:blipFill>
          <a:blip r:embed="rId5"/>
          <a:stretch>
            <a:fillRect/>
          </a:stretch>
        </p:blipFill>
        <p:spPr>
          <a:xfrm>
            <a:off x="6176356" y="3762040"/>
            <a:ext cx="5777168" cy="2682472"/>
          </a:xfrm>
          <a:prstGeom prst="rect">
            <a:avLst/>
          </a:prstGeom>
        </p:spPr>
      </p:pic>
    </p:spTree>
    <p:extLst>
      <p:ext uri="{BB962C8B-B14F-4D97-AF65-F5344CB8AC3E}">
        <p14:creationId xmlns:p14="http://schemas.microsoft.com/office/powerpoint/2010/main" val="2224781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79330" y="62579"/>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latin typeface="CIDFont+F1"/>
              </a:rPr>
              <a:t>ERF 319 EDENDALE - OVERVIEW</a:t>
            </a: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19</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212844" y="468404"/>
            <a:ext cx="10255740" cy="646331"/>
          </a:xfrm>
          <a:prstGeom prst="rect">
            <a:avLst/>
          </a:prstGeom>
          <a:solidFill>
            <a:schemeClr val="bg1">
              <a:lumMod val="85000"/>
            </a:schemeClr>
          </a:solidFill>
        </p:spPr>
        <p:txBody>
          <a:bodyPr wrap="square">
            <a:spAutoFit/>
          </a:bodyPr>
          <a:lstStyle/>
          <a:p>
            <a:pPr>
              <a:defRPr/>
            </a:pPr>
            <a:r>
              <a:rPr lang="en-US">
                <a:solidFill>
                  <a:prstClr val="black"/>
                </a:solidFill>
                <a:latin typeface="CIDFont+F1"/>
              </a:rPr>
              <a:t>Erf 319 Edendale is an invaded </a:t>
            </a:r>
            <a:r>
              <a:rPr lang="en-US">
                <a:solidFill>
                  <a:prstClr val="black"/>
                </a:solidFill>
                <a:latin typeface="CIDFont+F2"/>
              </a:rPr>
              <a:t>commercial land </a:t>
            </a:r>
            <a:r>
              <a:rPr lang="en-US">
                <a:solidFill>
                  <a:prstClr val="black"/>
                </a:solidFill>
                <a:latin typeface="CIDFont+F1"/>
              </a:rPr>
              <a:t>located at Edendale, Pietermaritzburg, within </a:t>
            </a:r>
            <a:r>
              <a:rPr lang="en-ZA" err="1">
                <a:solidFill>
                  <a:prstClr val="black"/>
                </a:solidFill>
                <a:latin typeface="CIDFont+F1"/>
              </a:rPr>
              <a:t>Msunduzi</a:t>
            </a:r>
            <a:r>
              <a:rPr lang="en-ZA">
                <a:solidFill>
                  <a:prstClr val="black"/>
                </a:solidFill>
                <a:latin typeface="CIDFont+F1"/>
              </a:rPr>
              <a:t> Municipality, KwaZulu-Natal.</a:t>
            </a:r>
            <a:endParaRPr lang="en-ZA" sz="900">
              <a:solidFill>
                <a:prstClr val="black"/>
              </a:solidFill>
              <a:latin typeface="Calibri" panose="020F0502020204030204"/>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214587" y="3986664"/>
          <a:ext cx="5881414" cy="2333667"/>
        </p:xfrm>
        <a:graphic>
          <a:graphicData uri="http://schemas.openxmlformats.org/drawingml/2006/table">
            <a:tbl>
              <a:tblPr firstRow="1" bandRow="1">
                <a:tableStyleId>{5940675A-B579-460E-94D1-54222C63F5DA}</a:tableStyleId>
              </a:tblPr>
              <a:tblGrid>
                <a:gridCol w="2158971">
                  <a:extLst>
                    <a:ext uri="{9D8B030D-6E8A-4147-A177-3AD203B41FA5}">
                      <a16:colId xmlns:a16="http://schemas.microsoft.com/office/drawing/2014/main" val="944063566"/>
                    </a:ext>
                  </a:extLst>
                </a:gridCol>
                <a:gridCol w="3722443">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pt-BR" sz="1100" b="0" i="0" u="none" strike="noStrike" baseline="0">
                          <a:latin typeface="CIDFont+F1"/>
                        </a:rPr>
                        <a:t>4.0651 H (40 651 m</a:t>
                      </a:r>
                      <a:r>
                        <a:rPr lang="pt-BR" sz="800" b="0" i="0" u="none" strike="noStrike" baseline="0">
                          <a:latin typeface="CIDFont+F1"/>
                        </a:rPr>
                        <a:t>2</a:t>
                      </a:r>
                      <a:r>
                        <a:rPr lang="pt-BR" sz="1100" b="0" i="0" u="none" strike="noStrike" baseline="0">
                          <a:latin typeface="CIDFont+F1"/>
                        </a:rPr>
                        <a:t>)</a:t>
                      </a:r>
                      <a:endParaRPr lang="en-ZA" sz="1100" kern="1200">
                        <a:solidFill>
                          <a:schemeClr val="tx1"/>
                        </a:solidFill>
                        <a:latin typeface="+mn-lt"/>
                        <a:ea typeface="+mn-ea"/>
                        <a:cs typeface="+mn-cs"/>
                      </a:endParaRPr>
                    </a:p>
                  </a:txBody>
                  <a:tcPr/>
                </a:tc>
                <a:extLst>
                  <a:ext uri="{0D108BD9-81ED-4DB2-BD59-A6C34878D82A}">
                    <a16:rowId xmlns:a16="http://schemas.microsoft.com/office/drawing/2014/main" val="2398123999"/>
                  </a:ext>
                </a:extLst>
              </a:tr>
              <a:tr h="261027">
                <a:tc>
                  <a:txBody>
                    <a:bodyPr/>
                    <a:lstStyle/>
                    <a:p>
                      <a:r>
                        <a:rPr lang="en-ZA" sz="1100" b="0" u="none" strike="noStrike" kern="1200" baseline="0">
                          <a:solidFill>
                            <a:schemeClr val="dk1"/>
                          </a:solidFill>
                        </a:rPr>
                        <a:t>Land owner</a:t>
                      </a:r>
                      <a:endParaRPr lang="en-ZA" sz="1100"/>
                    </a:p>
                  </a:txBody>
                  <a:tcPr/>
                </a:tc>
                <a:tc>
                  <a:txBody>
                    <a:bodyPr/>
                    <a:lstStyle/>
                    <a:p>
                      <a:r>
                        <a:rPr lang="en-ZA" sz="1100"/>
                        <a:t>Ithala Development Finance Corporation</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r>
                        <a:rPr lang="en-ZA" sz="1100"/>
                        <a:t>No building</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86099819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rPr>
                        <a:t>None</a:t>
                      </a:r>
                      <a:r>
                        <a:rPr lang="en-ZA" sz="1100" b="0" u="none" strike="noStrike" kern="1200" baseline="0">
                          <a:solidFill>
                            <a:schemeClr val="dk1"/>
                          </a:solidFill>
                          <a:latin typeface="+mn-lt"/>
                          <a:ea typeface="+mn-ea"/>
                          <a:cs typeface="+mn-cs"/>
                        </a:rPr>
                        <a:t> – occupant to be confirmed</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u="none" strike="noStrike" kern="1200" baseline="0">
                          <a:solidFill>
                            <a:schemeClr val="dk1"/>
                          </a:solidFill>
                          <a:latin typeface="+mn-lt"/>
                          <a:ea typeface="+mn-ea"/>
                          <a:cs typeface="+mn-cs"/>
                        </a:rPr>
                        <a:t>Nil</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3859184052"/>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US" sz="1100" b="0" u="none" strike="noStrike" kern="1200" baseline="0">
                          <a:solidFill>
                            <a:schemeClr val="dk1"/>
                          </a:solidFill>
                          <a:latin typeface="+mn-lt"/>
                          <a:ea typeface="+mn-ea"/>
                          <a:cs typeface="+mn-cs"/>
                        </a:rPr>
                        <a:t>R773 </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u="none" strike="noStrike" kern="1200" baseline="0">
                          <a:solidFill>
                            <a:schemeClr val="dk1"/>
                          </a:solidFill>
                          <a:latin typeface="+mn-lt"/>
                          <a:ea typeface="+mn-ea"/>
                          <a:cs typeface="+mn-cs"/>
                        </a:rPr>
                        <a:t>Open access</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u="none" strike="noStrike" kern="1200" baseline="0">
                          <a:solidFill>
                            <a:schemeClr val="dk1"/>
                          </a:solidFill>
                          <a:latin typeface="+mn-lt"/>
                          <a:ea typeface="+mn-ea"/>
                          <a:cs typeface="+mn-cs"/>
                        </a:rPr>
                        <a:t>None</a:t>
                      </a: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76C34E60-1D0E-B036-EA4B-055237F3859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13804"/>
          <a:stretch/>
        </p:blipFill>
        <p:spPr>
          <a:xfrm>
            <a:off x="212843" y="1188545"/>
            <a:ext cx="5883157" cy="2642950"/>
          </a:xfrm>
          <a:prstGeom prst="rect">
            <a:avLst/>
          </a:prstGeom>
        </p:spPr>
      </p:pic>
      <p:sp>
        <p:nvSpPr>
          <p:cNvPr id="4" name="TextBox 3">
            <a:extLst>
              <a:ext uri="{FF2B5EF4-FFF2-40B4-BE49-F238E27FC236}">
                <a16:creationId xmlns:a16="http://schemas.microsoft.com/office/drawing/2014/main" id="{A328FB99-817E-C285-A875-43529F03EE46}"/>
              </a:ext>
            </a:extLst>
          </p:cNvPr>
          <p:cNvSpPr txBox="1"/>
          <p:nvPr/>
        </p:nvSpPr>
        <p:spPr>
          <a:xfrm>
            <a:off x="6104708" y="1188545"/>
            <a:ext cx="6097384" cy="2308324"/>
          </a:xfrm>
          <a:prstGeom prst="rect">
            <a:avLst/>
          </a:prstGeom>
          <a:noFill/>
        </p:spPr>
        <p:txBody>
          <a:bodyPr wrap="square">
            <a:spAutoFit/>
          </a:bodyPr>
          <a:lstStyle/>
          <a:p>
            <a:pPr marL="285750" indent="-285750">
              <a:buFont typeface="Arial" panose="020B0604020202020204" pitchFamily="34" charset="0"/>
              <a:buChar char="•"/>
              <a:defRPr/>
            </a:pPr>
            <a:r>
              <a:rPr lang="en-US">
                <a:solidFill>
                  <a:prstClr val="black"/>
                </a:solidFill>
                <a:latin typeface="CIDFont+F1"/>
              </a:rPr>
              <a:t>Property is </a:t>
            </a:r>
            <a:r>
              <a:rPr lang="en-US">
                <a:solidFill>
                  <a:prstClr val="black"/>
                </a:solidFill>
                <a:latin typeface="CIDFont+F2"/>
              </a:rPr>
              <a:t>invaded commercial land</a:t>
            </a:r>
            <a:r>
              <a:rPr lang="en-US">
                <a:solidFill>
                  <a:prstClr val="black"/>
                </a:solidFill>
                <a:latin typeface="CIDFont+F1"/>
              </a:rPr>
              <a:t>, located in a semi-rural area of Edendale, Pietermaritzburg.</a:t>
            </a:r>
          </a:p>
          <a:p>
            <a:pPr marL="285750" indent="-285750">
              <a:buFont typeface="Arial" panose="020B0604020202020204" pitchFamily="34" charset="0"/>
              <a:buChar char="•"/>
              <a:defRPr/>
            </a:pPr>
            <a:r>
              <a:rPr lang="en-US">
                <a:solidFill>
                  <a:prstClr val="black"/>
                </a:solidFill>
                <a:latin typeface="CIDFont+F1"/>
              </a:rPr>
              <a:t>Property is invaded and there are currently about 5 different homes which have been erected on the </a:t>
            </a:r>
            <a:r>
              <a:rPr lang="en-ZA">
                <a:solidFill>
                  <a:prstClr val="black"/>
                </a:solidFill>
                <a:latin typeface="CIDFont+F1"/>
              </a:rPr>
              <a:t>property.</a:t>
            </a:r>
          </a:p>
          <a:p>
            <a:pPr marL="285750" indent="-285750">
              <a:buFont typeface="Arial" panose="020B0604020202020204" pitchFamily="34" charset="0"/>
              <a:buChar char="•"/>
              <a:defRPr/>
            </a:pPr>
            <a:r>
              <a:rPr lang="en-US">
                <a:solidFill>
                  <a:prstClr val="black"/>
                </a:solidFill>
                <a:latin typeface="CIDFont+F1"/>
              </a:rPr>
              <a:t>All invasions are using the property for residential properties. Due to the place being semi-rural area, most of the houses are not built to comply with building standards and are regarded as informal houses.</a:t>
            </a:r>
            <a:endParaRPr lang="en-ZA" sz="1200">
              <a:solidFill>
                <a:prstClr val="black"/>
              </a:solidFill>
              <a:latin typeface="CIDFont+F1"/>
            </a:endParaRPr>
          </a:p>
        </p:txBody>
      </p:sp>
      <p:pic>
        <p:nvPicPr>
          <p:cNvPr id="6" name="Picture 5">
            <a:extLst>
              <a:ext uri="{FF2B5EF4-FFF2-40B4-BE49-F238E27FC236}">
                <a16:creationId xmlns:a16="http://schemas.microsoft.com/office/drawing/2014/main" id="{378DBCED-3AD0-F706-9641-FA650450AFFB}"/>
              </a:ext>
            </a:extLst>
          </p:cNvPr>
          <p:cNvPicPr>
            <a:picLocks noChangeAspect="1"/>
          </p:cNvPicPr>
          <p:nvPr/>
        </p:nvPicPr>
        <p:blipFill>
          <a:blip r:embed="rId5"/>
          <a:stretch>
            <a:fillRect/>
          </a:stretch>
        </p:blipFill>
        <p:spPr>
          <a:xfrm>
            <a:off x="6426199" y="3570679"/>
            <a:ext cx="4836569" cy="2881894"/>
          </a:xfrm>
          <a:prstGeom prst="rect">
            <a:avLst/>
          </a:prstGeom>
        </p:spPr>
      </p:pic>
    </p:spTree>
    <p:extLst>
      <p:ext uri="{BB962C8B-B14F-4D97-AF65-F5344CB8AC3E}">
        <p14:creationId xmlns:p14="http://schemas.microsoft.com/office/powerpoint/2010/main" val="3909794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065"/>
        <p:cNvGrpSpPr/>
        <p:nvPr/>
      </p:nvGrpSpPr>
      <p:grpSpPr>
        <a:xfrm>
          <a:off x="0" y="0"/>
          <a:ext cx="0" cy="0"/>
          <a:chOff x="0" y="0"/>
          <a:chExt cx="0" cy="0"/>
        </a:xfrm>
      </p:grpSpPr>
      <p:sp>
        <p:nvSpPr>
          <p:cNvPr id="23066" name="Google Shape;23066;p52"/>
          <p:cNvSpPr txBox="1">
            <a:spLocks noGrp="1"/>
          </p:cNvSpPr>
          <p:nvPr>
            <p:ph type="title"/>
          </p:nvPr>
        </p:nvSpPr>
        <p:spPr>
          <a:xfrm>
            <a:off x="2152650" y="1093788"/>
            <a:ext cx="7879841" cy="2967208"/>
          </a:xfrm>
          <a:prstGeom prst="rect">
            <a:avLst/>
          </a:prstGeom>
        </p:spPr>
        <p:txBody>
          <a:bodyPr spcFirstLastPara="1" vert="horz" lIns="91440" tIns="45720" rIns="91440" bIns="45720" rtlCol="0" anchor="b" anchorCtr="0">
            <a:normAutofit/>
          </a:bodyPr>
          <a:lstStyle/>
          <a:p>
            <a:pPr algn="ctr" defTabSz="914400">
              <a:buClr>
                <a:srgbClr val="000000"/>
              </a:buClr>
              <a:buSzPts val="1100"/>
            </a:pPr>
            <a:r>
              <a:rPr lang="en-US" sz="4900" b="1"/>
              <a:t>COMMERCIAL DILAPIDATED PROPERTIES AND VACANT LAND</a:t>
            </a:r>
            <a:br>
              <a:rPr lang="en-US" sz="4900" b="1"/>
            </a:br>
            <a:endParaRPr lang="en-US" sz="4900" b="1"/>
          </a:p>
        </p:txBody>
      </p:sp>
      <p:sp>
        <p:nvSpPr>
          <p:cNvPr id="23068" name="Google Shape;23068;p52"/>
          <p:cNvSpPr txBox="1">
            <a:spLocks noGrp="1"/>
          </p:cNvSpPr>
          <p:nvPr>
            <p:ph type="sldNum" sz="quarter" idx="12"/>
          </p:nvPr>
        </p:nvSpPr>
        <p:spPr>
          <a:xfrm>
            <a:off x="7981950" y="6356351"/>
            <a:ext cx="2057400" cy="365125"/>
          </a:xfrm>
          <a:prstGeom prst="rect">
            <a:avLst/>
          </a:prstGeom>
        </p:spPr>
        <p:txBody>
          <a:bodyPr spcFirstLastPara="1" vert="horz" lIns="91440" tIns="45720" rIns="91440" bIns="45720" rtlCol="0" anchor="ctr" anchorCtr="0">
            <a:norm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a:spcAft>
                <a:spcPts val="600"/>
              </a:spcAft>
            </a:pPr>
            <a:fld id="{00000000-1234-1234-1234-123412341234}" type="slidenum">
              <a:rPr lang="en-US" sz="1200">
                <a:solidFill>
                  <a:schemeClr val="tx1">
                    <a:lumMod val="50000"/>
                    <a:lumOff val="50000"/>
                  </a:schemeClr>
                </a:solidFill>
                <a:latin typeface="+mn-lt"/>
                <a:ea typeface="+mn-ea"/>
                <a:cs typeface="+mn-cs"/>
              </a:rPr>
              <a:pPr>
                <a:spcAft>
                  <a:spcPts val="600"/>
                </a:spcAft>
              </a:pPr>
              <a:t>2</a:t>
            </a:fld>
            <a:endParaRPr lang="en-US" sz="1200" b="1">
              <a:solidFill>
                <a:schemeClr val="tx1">
                  <a:lumMod val="50000"/>
                  <a:lumOff val="50000"/>
                </a:schemeClr>
              </a:solidFill>
              <a:latin typeface="+mn-lt"/>
              <a:ea typeface="+mn-ea"/>
              <a:cs typeface="+mn-cs"/>
            </a:endParaRPr>
          </a:p>
        </p:txBody>
      </p:sp>
    </p:spTree>
    <p:extLst>
      <p:ext uri="{BB962C8B-B14F-4D97-AF65-F5344CB8AC3E}">
        <p14:creationId xmlns:p14="http://schemas.microsoft.com/office/powerpoint/2010/main" val="938887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79330" y="62579"/>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latin typeface="CIDFont+F1"/>
              </a:rPr>
              <a:t>ERF 364 EDENDALE - OVERVIEW</a:t>
            </a: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20</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88830" y="468404"/>
            <a:ext cx="11781497" cy="646331"/>
          </a:xfrm>
          <a:prstGeom prst="rect">
            <a:avLst/>
          </a:prstGeom>
          <a:solidFill>
            <a:schemeClr val="bg1">
              <a:lumMod val="85000"/>
            </a:schemeClr>
          </a:solidFill>
        </p:spPr>
        <p:txBody>
          <a:bodyPr wrap="square">
            <a:spAutoFit/>
          </a:bodyPr>
          <a:lstStyle/>
          <a:p>
            <a:pPr>
              <a:defRPr/>
            </a:pPr>
            <a:r>
              <a:rPr lang="en-US">
                <a:solidFill>
                  <a:prstClr val="black"/>
                </a:solidFill>
                <a:latin typeface="CIDFont+F1"/>
              </a:rPr>
              <a:t>Erf 364 Edendale is a vacant </a:t>
            </a:r>
            <a:r>
              <a:rPr lang="en-US">
                <a:solidFill>
                  <a:prstClr val="black"/>
                </a:solidFill>
                <a:latin typeface="CIDFont+F2"/>
              </a:rPr>
              <a:t>commercial land </a:t>
            </a:r>
            <a:r>
              <a:rPr lang="en-US">
                <a:solidFill>
                  <a:prstClr val="black"/>
                </a:solidFill>
                <a:latin typeface="CIDFont+F1"/>
              </a:rPr>
              <a:t>located at Edendale, Pietermaritzburg, within </a:t>
            </a:r>
            <a:r>
              <a:rPr lang="en-ZA" err="1">
                <a:solidFill>
                  <a:prstClr val="black"/>
                </a:solidFill>
                <a:latin typeface="CIDFont+F1"/>
              </a:rPr>
              <a:t>Msunduzi</a:t>
            </a:r>
            <a:r>
              <a:rPr lang="en-ZA">
                <a:solidFill>
                  <a:prstClr val="black"/>
                </a:solidFill>
                <a:latin typeface="CIDFont+F1"/>
              </a:rPr>
              <a:t> Municipality, KwaZulu-Natal.</a:t>
            </a:r>
            <a:endParaRPr lang="en-ZA" sz="900">
              <a:solidFill>
                <a:prstClr val="black"/>
              </a:solidFill>
              <a:latin typeface="Calibri" panose="020F0502020204030204"/>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88830" y="4315009"/>
          <a:ext cx="5578323" cy="2074587"/>
        </p:xfrm>
        <a:graphic>
          <a:graphicData uri="http://schemas.openxmlformats.org/drawingml/2006/table">
            <a:tbl>
              <a:tblPr firstRow="1" bandRow="1">
                <a:tableStyleId>{5940675A-B579-460E-94D1-54222C63F5DA}</a:tableStyleId>
              </a:tblPr>
              <a:tblGrid>
                <a:gridCol w="2047711">
                  <a:extLst>
                    <a:ext uri="{9D8B030D-6E8A-4147-A177-3AD203B41FA5}">
                      <a16:colId xmlns:a16="http://schemas.microsoft.com/office/drawing/2014/main" val="944063566"/>
                    </a:ext>
                  </a:extLst>
                </a:gridCol>
                <a:gridCol w="3530612">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pt-BR" sz="1100" b="0" i="0" u="none" strike="noStrike" baseline="0">
                          <a:latin typeface="CIDFont+F1"/>
                        </a:rPr>
                        <a:t>3.917 H (3 917 m</a:t>
                      </a:r>
                      <a:r>
                        <a:rPr lang="pt-BR" sz="800" b="0" i="0" u="none" strike="noStrike" baseline="0">
                          <a:latin typeface="CIDFont+F1"/>
                        </a:rPr>
                        <a:t>2</a:t>
                      </a:r>
                      <a:r>
                        <a:rPr lang="pt-BR" sz="1100" b="0" i="0" u="none" strike="noStrike" baseline="0">
                          <a:latin typeface="CIDFont+F1"/>
                        </a:rPr>
                        <a:t>)</a:t>
                      </a:r>
                      <a:endParaRPr lang="en-ZA" sz="1100" kern="1200">
                        <a:solidFill>
                          <a:schemeClr val="tx1"/>
                        </a:solidFill>
                        <a:latin typeface="+mn-lt"/>
                        <a:ea typeface="+mn-ea"/>
                        <a:cs typeface="+mn-cs"/>
                      </a:endParaRPr>
                    </a:p>
                  </a:txBody>
                  <a:tcPr/>
                </a:tc>
                <a:extLst>
                  <a:ext uri="{0D108BD9-81ED-4DB2-BD59-A6C34878D82A}">
                    <a16:rowId xmlns:a16="http://schemas.microsoft.com/office/drawing/2014/main" val="2398123999"/>
                  </a:ext>
                </a:extLst>
              </a:tr>
              <a:tr h="261027">
                <a:tc>
                  <a:txBody>
                    <a:bodyPr/>
                    <a:lstStyle/>
                    <a:p>
                      <a:r>
                        <a:rPr lang="en-ZA" sz="1100" b="0" u="none" strike="noStrike" kern="1200" baseline="0">
                          <a:solidFill>
                            <a:schemeClr val="dk1"/>
                          </a:solidFill>
                        </a:rPr>
                        <a:t>Land owner</a:t>
                      </a:r>
                      <a:endParaRPr lang="en-ZA" sz="1100"/>
                    </a:p>
                  </a:txBody>
                  <a:tcPr/>
                </a:tc>
                <a:tc>
                  <a:txBody>
                    <a:bodyPr/>
                    <a:lstStyle/>
                    <a:p>
                      <a:r>
                        <a:rPr lang="en-ZA" sz="1100"/>
                        <a:t>Ithala Development Finance Corporation</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r>
                        <a:rPr lang="en-ZA" sz="1100"/>
                        <a:t>No building</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286099819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rPr>
                        <a:t>None</a:t>
                      </a:r>
                      <a:r>
                        <a:rPr lang="en-ZA" sz="1100" b="0" u="none" strike="noStrike" kern="1200" baseline="0">
                          <a:solidFill>
                            <a:schemeClr val="dk1"/>
                          </a:solidFill>
                          <a:latin typeface="+mn-lt"/>
                          <a:ea typeface="+mn-ea"/>
                          <a:cs typeface="+mn-cs"/>
                        </a:rPr>
                        <a:t> – occupant to be confirmed</a:t>
                      </a:r>
                    </a:p>
                  </a:txBody>
                  <a:tcPr/>
                </a:tc>
                <a:extLst>
                  <a:ext uri="{0D108BD9-81ED-4DB2-BD59-A6C34878D82A}">
                    <a16:rowId xmlns:a16="http://schemas.microsoft.com/office/drawing/2014/main" val="1356731659"/>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US" sz="1100" b="0" u="none" strike="noStrike" kern="1200" baseline="0">
                          <a:solidFill>
                            <a:schemeClr val="dk1"/>
                          </a:solidFill>
                          <a:latin typeface="+mn-lt"/>
                          <a:ea typeface="+mn-ea"/>
                          <a:cs typeface="+mn-cs"/>
                        </a:rPr>
                        <a:t>R725 </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u="none" strike="noStrike" kern="1200" baseline="0">
                          <a:solidFill>
                            <a:schemeClr val="dk1"/>
                          </a:solidFill>
                          <a:latin typeface="+mn-lt"/>
                          <a:ea typeface="+mn-ea"/>
                          <a:cs typeface="+mn-cs"/>
                        </a:rPr>
                        <a:t>Open access</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u="none" strike="noStrike" kern="1200" baseline="0">
                          <a:solidFill>
                            <a:schemeClr val="dk1"/>
                          </a:solidFill>
                          <a:latin typeface="+mn-lt"/>
                          <a:ea typeface="+mn-ea"/>
                          <a:cs typeface="+mn-cs"/>
                        </a:rPr>
                        <a:t>None</a:t>
                      </a: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B2547F39-EB12-B4FB-0D87-D12C9ABE810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88830" y="1165212"/>
            <a:ext cx="5578323" cy="2949196"/>
          </a:xfrm>
          <a:prstGeom prst="rect">
            <a:avLst/>
          </a:prstGeom>
        </p:spPr>
      </p:pic>
      <p:sp>
        <p:nvSpPr>
          <p:cNvPr id="2" name="TextBox 1">
            <a:extLst>
              <a:ext uri="{FF2B5EF4-FFF2-40B4-BE49-F238E27FC236}">
                <a16:creationId xmlns:a16="http://schemas.microsoft.com/office/drawing/2014/main" id="{CA94970A-4374-D731-70AE-3150F87ABC24}"/>
              </a:ext>
            </a:extLst>
          </p:cNvPr>
          <p:cNvSpPr txBox="1"/>
          <p:nvPr/>
        </p:nvSpPr>
        <p:spPr>
          <a:xfrm>
            <a:off x="5767153" y="1197811"/>
            <a:ext cx="6424847" cy="2308324"/>
          </a:xfrm>
          <a:prstGeom prst="rect">
            <a:avLst/>
          </a:prstGeom>
          <a:noFill/>
        </p:spPr>
        <p:txBody>
          <a:bodyPr wrap="square">
            <a:spAutoFit/>
          </a:bodyPr>
          <a:lstStyle/>
          <a:p>
            <a:pPr marL="285750" indent="-285750">
              <a:buFont typeface="Arial" panose="020B0604020202020204" pitchFamily="34" charset="0"/>
              <a:buChar char="•"/>
              <a:defRPr/>
            </a:pPr>
            <a:r>
              <a:rPr lang="en-US">
                <a:solidFill>
                  <a:prstClr val="black"/>
                </a:solidFill>
                <a:latin typeface="CIDFont+F1"/>
              </a:rPr>
              <a:t>Property is </a:t>
            </a:r>
            <a:r>
              <a:rPr lang="en-US">
                <a:solidFill>
                  <a:prstClr val="black"/>
                </a:solidFill>
                <a:latin typeface="CIDFont+F2"/>
              </a:rPr>
              <a:t>vacant commercial land</a:t>
            </a:r>
            <a:r>
              <a:rPr lang="en-US">
                <a:solidFill>
                  <a:prstClr val="black"/>
                </a:solidFill>
                <a:latin typeface="CIDFont+F1"/>
              </a:rPr>
              <a:t>, located in a semi-rural area of Edendale, Pietermaritzburg.</a:t>
            </a:r>
          </a:p>
          <a:p>
            <a:pPr marL="285750" indent="-285750">
              <a:buFont typeface="Arial" panose="020B0604020202020204" pitchFamily="34" charset="0"/>
              <a:buChar char="•"/>
              <a:defRPr/>
            </a:pPr>
            <a:r>
              <a:rPr lang="en-US">
                <a:solidFill>
                  <a:prstClr val="black"/>
                </a:solidFill>
                <a:latin typeface="CIDFont+F1"/>
              </a:rPr>
              <a:t>Though there have been invasions at other IDFC properties next to erf 364 Edendale, there hasn’t been any invasion on the land as it remains vacant and idle. The land is used for grazing by roaming cows and other livestock owned by local dwellers.</a:t>
            </a:r>
          </a:p>
          <a:p>
            <a:pPr marL="285750" indent="-285750">
              <a:buFont typeface="Arial" panose="020B0604020202020204" pitchFamily="34" charset="0"/>
              <a:buChar char="•"/>
              <a:defRPr/>
            </a:pPr>
            <a:r>
              <a:rPr lang="en-US">
                <a:solidFill>
                  <a:prstClr val="black"/>
                </a:solidFill>
                <a:latin typeface="CIDFont+F1"/>
              </a:rPr>
              <a:t>Land is largely covered with vegetation and trees and remains in its original state with no form of </a:t>
            </a:r>
            <a:r>
              <a:rPr lang="en-ZA">
                <a:solidFill>
                  <a:prstClr val="black"/>
                </a:solidFill>
                <a:latin typeface="CIDFont+F1"/>
              </a:rPr>
              <a:t>improvements made to it.</a:t>
            </a:r>
            <a:endParaRPr lang="en-ZA" sz="1200">
              <a:solidFill>
                <a:prstClr val="black"/>
              </a:solidFill>
              <a:latin typeface="CIDFont+F1"/>
            </a:endParaRPr>
          </a:p>
        </p:txBody>
      </p:sp>
      <p:pic>
        <p:nvPicPr>
          <p:cNvPr id="5" name="Picture 4">
            <a:extLst>
              <a:ext uri="{FF2B5EF4-FFF2-40B4-BE49-F238E27FC236}">
                <a16:creationId xmlns:a16="http://schemas.microsoft.com/office/drawing/2014/main" id="{6A9AEB79-D591-AFDE-4CDA-1F5AFF720DF9}"/>
              </a:ext>
            </a:extLst>
          </p:cNvPr>
          <p:cNvPicPr>
            <a:picLocks noChangeAspect="1"/>
          </p:cNvPicPr>
          <p:nvPr/>
        </p:nvPicPr>
        <p:blipFill>
          <a:blip r:embed="rId5"/>
          <a:stretch>
            <a:fillRect/>
          </a:stretch>
        </p:blipFill>
        <p:spPr>
          <a:xfrm>
            <a:off x="6096000" y="3589212"/>
            <a:ext cx="5350625" cy="3112971"/>
          </a:xfrm>
          <a:prstGeom prst="rect">
            <a:avLst/>
          </a:prstGeom>
        </p:spPr>
      </p:pic>
    </p:spTree>
    <p:extLst>
      <p:ext uri="{BB962C8B-B14F-4D97-AF65-F5344CB8AC3E}">
        <p14:creationId xmlns:p14="http://schemas.microsoft.com/office/powerpoint/2010/main" val="214505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GB" b="1">
                <a:solidFill>
                  <a:schemeClr val="bg1"/>
                </a:solidFill>
              </a:rPr>
              <a:t>DD7924 EDENDALE</a:t>
            </a:r>
            <a:r>
              <a:rPr lang="en-ZA" b="1">
                <a:solidFill>
                  <a:schemeClr val="bg1"/>
                </a:solidFill>
              </a:rPr>
              <a:t> </a:t>
            </a:r>
            <a:r>
              <a:rPr lang="en-US" b="1">
                <a:solidFill>
                  <a:schemeClr val="bg1"/>
                </a:solidFill>
              </a:rPr>
              <a:t>- OVERVIEW</a:t>
            </a:r>
          </a:p>
        </p:txBody>
      </p:sp>
      <p:sp>
        <p:nvSpPr>
          <p:cNvPr id="23082" name="Google Shape;23082;p54"/>
          <p:cNvSpPr txBox="1">
            <a:spLocks noGrp="1"/>
          </p:cNvSpPr>
          <p:nvPr>
            <p:ph type="sldNum" sz="quarter" idx="12"/>
          </p:nvPr>
        </p:nvSpPr>
        <p:spPr>
          <a:xfrm>
            <a:off x="10640271" y="663524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21</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646331"/>
          </a:xfrm>
          <a:prstGeom prst="rect">
            <a:avLst/>
          </a:prstGeom>
          <a:solidFill>
            <a:schemeClr val="bg1">
              <a:lumMod val="85000"/>
            </a:schemeClr>
          </a:solidFill>
        </p:spPr>
        <p:txBody>
          <a:bodyPr wrap="square">
            <a:spAutoFit/>
          </a:bodyPr>
          <a:lstStyle/>
          <a:p>
            <a:pPr algn="l"/>
            <a:r>
              <a:rPr lang="en-ZA" sz="1800" b="0" i="0" u="none" strike="noStrike" baseline="0">
                <a:latin typeface="CIDFont+F1"/>
              </a:rPr>
              <a:t>DD7924 Edendale is a </a:t>
            </a:r>
            <a:r>
              <a:rPr lang="en-ZA" sz="1800" b="0" i="0" u="none" strike="noStrike" baseline="0">
                <a:latin typeface="CIDFont+F2"/>
              </a:rPr>
              <a:t>vacant commercial land </a:t>
            </a:r>
            <a:r>
              <a:rPr lang="en-ZA" sz="1800" b="0" i="0" u="none" strike="noStrike" baseline="0">
                <a:latin typeface="CIDFont+F1"/>
              </a:rPr>
              <a:t>located at Edendale within the </a:t>
            </a:r>
            <a:r>
              <a:rPr lang="en-ZA" sz="1800" b="0" i="0" u="none" strike="noStrike" baseline="0" err="1">
                <a:latin typeface="CIDFont+F1"/>
              </a:rPr>
              <a:t>Msunduzi</a:t>
            </a:r>
            <a:r>
              <a:rPr lang="en-ZA" sz="1800" b="0" i="0" u="none" strike="noStrike" baseline="0">
                <a:latin typeface="CIDFont+F1"/>
              </a:rPr>
              <a:t> Municipality,</a:t>
            </a:r>
          </a:p>
          <a:p>
            <a:pPr algn="l"/>
            <a:r>
              <a:rPr lang="en-ZA" sz="1800" b="0" i="0" u="none" strike="noStrike" baseline="0">
                <a:latin typeface="CIDFont+F1"/>
              </a:rPr>
              <a:t>Pietermaritzburg, KwaZulu-Natal.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96108" y="4640465"/>
          <a:ext cx="4387899" cy="1749132"/>
        </p:xfrm>
        <a:graphic>
          <a:graphicData uri="http://schemas.openxmlformats.org/drawingml/2006/table">
            <a:tbl>
              <a:tblPr firstRow="1" bandRow="1">
                <a:tableStyleId>{5940675A-B579-460E-94D1-54222C63F5DA}</a:tableStyleId>
              </a:tblPr>
              <a:tblGrid>
                <a:gridCol w="1601251">
                  <a:extLst>
                    <a:ext uri="{9D8B030D-6E8A-4147-A177-3AD203B41FA5}">
                      <a16:colId xmlns:a16="http://schemas.microsoft.com/office/drawing/2014/main" val="944063566"/>
                    </a:ext>
                  </a:extLst>
                </a:gridCol>
                <a:gridCol w="2786648">
                  <a:extLst>
                    <a:ext uri="{9D8B030D-6E8A-4147-A177-3AD203B41FA5}">
                      <a16:colId xmlns:a16="http://schemas.microsoft.com/office/drawing/2014/main" val="4051197514"/>
                    </a:ext>
                  </a:extLst>
                </a:gridCol>
              </a:tblGrid>
              <a:tr h="291522">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91522">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1061 m</a:t>
                      </a:r>
                      <a:r>
                        <a:rPr lang="en-ZA" sz="1100" b="0" u="none" strike="noStrike" kern="1200" baseline="30000">
                          <a:solidFill>
                            <a:schemeClr val="dk1"/>
                          </a:solidFill>
                        </a:rPr>
                        <a:t>2</a:t>
                      </a:r>
                      <a:r>
                        <a:rPr lang="en-ZA" sz="1100" b="0" u="none" strike="noStrike" kern="1200" baseline="0">
                          <a:solidFill>
                            <a:schemeClr val="dk1"/>
                          </a:solidFill>
                        </a:rPr>
                        <a:t> </a:t>
                      </a:r>
                      <a:endParaRPr lang="en-ZA" sz="1100"/>
                    </a:p>
                  </a:txBody>
                  <a:tcPr/>
                </a:tc>
                <a:extLst>
                  <a:ext uri="{0D108BD9-81ED-4DB2-BD59-A6C34878D82A}">
                    <a16:rowId xmlns:a16="http://schemas.microsoft.com/office/drawing/2014/main" val="2398123999"/>
                  </a:ext>
                </a:extLst>
              </a:tr>
              <a:tr h="291522">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291522">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vacant land</a:t>
                      </a:r>
                    </a:p>
                  </a:txBody>
                  <a:tcPr/>
                </a:tc>
                <a:extLst>
                  <a:ext uri="{0D108BD9-81ED-4DB2-BD59-A6C34878D82A}">
                    <a16:rowId xmlns:a16="http://schemas.microsoft.com/office/drawing/2014/main" val="1356731659"/>
                  </a:ext>
                </a:extLst>
              </a:tr>
              <a:tr h="291522">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2314991693"/>
                  </a:ext>
                </a:extLst>
              </a:tr>
              <a:tr h="291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a:solidFill>
                            <a:schemeClr val="tx1"/>
                          </a:solidFill>
                          <a:latin typeface="+mn-lt"/>
                          <a:ea typeface="+mn-ea"/>
                          <a:cs typeface="+mn-cs"/>
                        </a:rPr>
                        <a:t>No Boundary fence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sp>
        <p:nvSpPr>
          <p:cNvPr id="7" name="TextBox 6">
            <a:extLst>
              <a:ext uri="{FF2B5EF4-FFF2-40B4-BE49-F238E27FC236}">
                <a16:creationId xmlns:a16="http://schemas.microsoft.com/office/drawing/2014/main" id="{AC9669CD-6766-C59A-8C21-54A6384DB67F}"/>
              </a:ext>
            </a:extLst>
          </p:cNvPr>
          <p:cNvSpPr txBox="1"/>
          <p:nvPr/>
        </p:nvSpPr>
        <p:spPr>
          <a:xfrm>
            <a:off x="5528352" y="1157053"/>
            <a:ext cx="6469683" cy="646331"/>
          </a:xfrm>
          <a:prstGeom prst="rect">
            <a:avLst/>
          </a:prstGeom>
          <a:noFill/>
        </p:spPr>
        <p:txBody>
          <a:bodyPr wrap="square">
            <a:spAutoFit/>
          </a:bodyPr>
          <a:lstStyle/>
          <a:p>
            <a:pPr algn="l"/>
            <a:r>
              <a:rPr lang="en-ZA" sz="1800" b="0" i="0" u="none" strike="noStrike" baseline="0">
                <a:latin typeface="CIDFont+F1"/>
              </a:rPr>
              <a:t>Due to lack of maintenance of the land, there is overgrown trees and vegetation, which is promoting illegal waste dumping</a:t>
            </a:r>
            <a:endParaRPr lang="en-US" sz="1600">
              <a:latin typeface="CIDFont+F1"/>
            </a:endParaRPr>
          </a:p>
        </p:txBody>
      </p:sp>
      <p:pic>
        <p:nvPicPr>
          <p:cNvPr id="4" name="Picture 3">
            <a:extLst>
              <a:ext uri="{FF2B5EF4-FFF2-40B4-BE49-F238E27FC236}">
                <a16:creationId xmlns:a16="http://schemas.microsoft.com/office/drawing/2014/main" id="{5BBA2C53-DF8C-E340-0769-FB7D987C1AB0}"/>
              </a:ext>
            </a:extLst>
          </p:cNvPr>
          <p:cNvPicPr>
            <a:picLocks noChangeAspect="1"/>
          </p:cNvPicPr>
          <p:nvPr/>
        </p:nvPicPr>
        <p:blipFill rotWithShape="1">
          <a:blip r:embed="rId3"/>
          <a:srcRect l="13360" r="4410" b="17205"/>
          <a:stretch/>
        </p:blipFill>
        <p:spPr>
          <a:xfrm>
            <a:off x="54844" y="1186605"/>
            <a:ext cx="5273204" cy="3184527"/>
          </a:xfrm>
          <a:prstGeom prst="rect">
            <a:avLst/>
          </a:prstGeom>
        </p:spPr>
      </p:pic>
      <p:pic>
        <p:nvPicPr>
          <p:cNvPr id="9" name="Picture 8">
            <a:extLst>
              <a:ext uri="{FF2B5EF4-FFF2-40B4-BE49-F238E27FC236}">
                <a16:creationId xmlns:a16="http://schemas.microsoft.com/office/drawing/2014/main" id="{0AF5A68A-E568-D0AB-8B87-4463E616B60E}"/>
              </a:ext>
            </a:extLst>
          </p:cNvPr>
          <p:cNvPicPr>
            <a:picLocks noChangeAspect="1"/>
          </p:cNvPicPr>
          <p:nvPr/>
        </p:nvPicPr>
        <p:blipFill>
          <a:blip r:embed="rId4"/>
          <a:stretch>
            <a:fillRect/>
          </a:stretch>
        </p:blipFill>
        <p:spPr>
          <a:xfrm>
            <a:off x="5528353" y="2778868"/>
            <a:ext cx="6109465" cy="3886171"/>
          </a:xfrm>
          <a:prstGeom prst="rect">
            <a:avLst/>
          </a:prstGeom>
        </p:spPr>
      </p:pic>
    </p:spTree>
    <p:extLst>
      <p:ext uri="{BB962C8B-B14F-4D97-AF65-F5344CB8AC3E}">
        <p14:creationId xmlns:p14="http://schemas.microsoft.com/office/powerpoint/2010/main" val="2244864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sz="1600" b="1">
                <a:solidFill>
                  <a:schemeClr val="bg1"/>
                </a:solidFill>
              </a:rPr>
              <a:t>A1253 NGWELEZANA (OFFICE BLOCK) </a:t>
            </a:r>
            <a:r>
              <a:rPr lang="en-US" sz="1600"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22</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5380"/>
            <a:ext cx="11877962" cy="646331"/>
          </a:xfrm>
          <a:prstGeom prst="rect">
            <a:avLst/>
          </a:prstGeom>
          <a:solidFill>
            <a:schemeClr val="bg1">
              <a:lumMod val="85000"/>
            </a:schemeClr>
          </a:solidFill>
        </p:spPr>
        <p:txBody>
          <a:bodyPr wrap="square">
            <a:spAutoFit/>
          </a:bodyPr>
          <a:lstStyle/>
          <a:p>
            <a:pPr algn="l"/>
            <a:r>
              <a:rPr lang="en-US" b="0" i="0" u="none" strike="noStrike" baseline="0">
                <a:latin typeface="CIDFont+F1"/>
              </a:rPr>
              <a:t>A1253 </a:t>
            </a:r>
            <a:r>
              <a:rPr lang="en-US" b="0" i="0" u="none" strike="noStrike" baseline="0" err="1">
                <a:latin typeface="CIDFont+F1"/>
              </a:rPr>
              <a:t>Ngwelezana</a:t>
            </a:r>
            <a:r>
              <a:rPr lang="en-US" b="0" i="0" u="none" strike="noStrike" baseline="0">
                <a:latin typeface="CIDFont+F1"/>
              </a:rPr>
              <a:t> is </a:t>
            </a:r>
            <a:r>
              <a:rPr lang="en-US">
                <a:latin typeface="CIDFont+F1"/>
              </a:rPr>
              <a:t>dilapidated office block</a:t>
            </a:r>
            <a:r>
              <a:rPr lang="en-US" b="0" i="0" u="none" strike="noStrike" baseline="0">
                <a:latin typeface="CIDFont+F2"/>
              </a:rPr>
              <a:t> </a:t>
            </a:r>
            <a:r>
              <a:rPr lang="en-US" b="0" i="0" u="none" strike="noStrike" baseline="0">
                <a:latin typeface="CIDFont+F1"/>
              </a:rPr>
              <a:t>located at </a:t>
            </a:r>
            <a:r>
              <a:rPr lang="en-US" b="0" i="0" u="none" strike="noStrike" baseline="0" err="1">
                <a:latin typeface="CIDFont+F1"/>
              </a:rPr>
              <a:t>Ngwelezana</a:t>
            </a:r>
            <a:r>
              <a:rPr lang="en-US" b="0" i="0" u="none" strike="noStrike" baseline="0">
                <a:latin typeface="CIDFont+F1"/>
              </a:rPr>
              <a:t> A, within City of </a:t>
            </a:r>
            <a:r>
              <a:rPr lang="en-US" b="0" i="0" u="none" strike="noStrike" baseline="0" err="1">
                <a:latin typeface="CIDFont+F1"/>
              </a:rPr>
              <a:t>uMhlathuze</a:t>
            </a:r>
            <a:r>
              <a:rPr lang="en-US" b="0" i="0" u="none" strike="noStrike" baseline="0">
                <a:latin typeface="CIDFont+F1"/>
              </a:rPr>
              <a:t> </a:t>
            </a:r>
            <a:r>
              <a:rPr lang="en-ZA" b="0" i="0" u="none" strike="noStrike" baseline="0">
                <a:latin typeface="CIDFont+F1"/>
              </a:rPr>
              <a:t>Municipality, KwaZulu Natal.</a:t>
            </a:r>
            <a:endParaRPr kumimoji="0" lang="en-ZA" sz="10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809620" y="893007"/>
            <a:ext cx="6290016" cy="492443"/>
          </a:xfrm>
          <a:prstGeom prst="rect">
            <a:avLst/>
          </a:prstGeom>
          <a:noFill/>
        </p:spPr>
        <p:txBody>
          <a:bodyPr wrap="square">
            <a:spAutoFit/>
          </a:bodyPr>
          <a:lstStyle/>
          <a:p>
            <a:pPr marL="285750" indent="-285750" algn="l">
              <a:buFont typeface="Arial" panose="020B0604020202020204" pitchFamily="34" charset="0"/>
              <a:buChar char="•"/>
            </a:pPr>
            <a:endParaRPr kumimoji="0" lang="en-US" sz="1400" b="0" i="0" u="none" strike="noStrike" kern="1200" cap="none" spc="0" normalizeH="0" baseline="0" noProof="0">
              <a:ln>
                <a:noFill/>
              </a:ln>
              <a:solidFill>
                <a:srgbClr val="FF0000"/>
              </a:solidFill>
              <a:effectLst/>
              <a:uLnTx/>
              <a:uFillTx/>
              <a:latin typeface="CIDFont+F1"/>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FF0000"/>
              </a:solidFill>
              <a:effectLst/>
              <a:uLnTx/>
              <a:uFillTx/>
              <a:latin typeface="CIDFont+F2"/>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2276948162"/>
              </p:ext>
            </p:extLst>
          </p:nvPr>
        </p:nvGraphicFramePr>
        <p:xfrm>
          <a:off x="304032" y="4336288"/>
          <a:ext cx="5030291" cy="2194560"/>
        </p:xfrm>
        <a:graphic>
          <a:graphicData uri="http://schemas.openxmlformats.org/drawingml/2006/table">
            <a:tbl>
              <a:tblPr firstRow="1" bandRow="1">
                <a:tableStyleId>{5940675A-B579-460E-94D1-54222C63F5DA}</a:tableStyleId>
              </a:tblPr>
              <a:tblGrid>
                <a:gridCol w="1846536">
                  <a:extLst>
                    <a:ext uri="{9D8B030D-6E8A-4147-A177-3AD203B41FA5}">
                      <a16:colId xmlns:a16="http://schemas.microsoft.com/office/drawing/2014/main" val="944063566"/>
                    </a:ext>
                  </a:extLst>
                </a:gridCol>
                <a:gridCol w="3183755">
                  <a:extLst>
                    <a:ext uri="{9D8B030D-6E8A-4147-A177-3AD203B41FA5}">
                      <a16:colId xmlns:a16="http://schemas.microsoft.com/office/drawing/2014/main" val="4051197514"/>
                    </a:ext>
                  </a:extLst>
                </a:gridCol>
              </a:tblGrid>
              <a:tr h="169296">
                <a:tc>
                  <a:txBody>
                    <a:bodyPr/>
                    <a:lstStyle/>
                    <a:p>
                      <a:r>
                        <a:rPr lang="en-US" sz="1200" b="1"/>
                        <a:t>Property Status</a:t>
                      </a:r>
                      <a:endParaRPr lang="en-ZA" sz="1200" b="1"/>
                    </a:p>
                  </a:txBody>
                  <a:tcPr>
                    <a:solidFill>
                      <a:schemeClr val="bg1">
                        <a:lumMod val="85000"/>
                      </a:schemeClr>
                    </a:solidFill>
                  </a:tcPr>
                </a:tc>
                <a:tc>
                  <a:txBody>
                    <a:bodyPr/>
                    <a:lstStyle/>
                    <a:p>
                      <a:r>
                        <a:rPr lang="en-US" sz="1200" b="1"/>
                        <a:t>Confirmed details</a:t>
                      </a:r>
                      <a:endParaRPr lang="en-ZA" sz="1200" b="1"/>
                    </a:p>
                  </a:txBody>
                  <a:tcPr>
                    <a:solidFill>
                      <a:schemeClr val="bg1">
                        <a:lumMod val="85000"/>
                      </a:schemeClr>
                    </a:solidFill>
                  </a:tcPr>
                </a:tc>
                <a:extLst>
                  <a:ext uri="{0D108BD9-81ED-4DB2-BD59-A6C34878D82A}">
                    <a16:rowId xmlns:a16="http://schemas.microsoft.com/office/drawing/2014/main" val="2834637057"/>
                  </a:ext>
                </a:extLst>
              </a:tr>
              <a:tr h="255840">
                <a:tc>
                  <a:txBody>
                    <a:bodyPr/>
                    <a:lstStyle/>
                    <a:p>
                      <a:r>
                        <a:rPr lang="en-ZA" sz="1200" b="0" u="none" strike="noStrike" kern="1200" baseline="0">
                          <a:solidFill>
                            <a:schemeClr val="dk1"/>
                          </a:solidFill>
                        </a:rPr>
                        <a:t>Extent of land.</a:t>
                      </a:r>
                      <a:endParaRPr lang="en-ZA" sz="1200"/>
                    </a:p>
                  </a:txBody>
                  <a:tcPr/>
                </a:tc>
                <a:tc>
                  <a:txBody>
                    <a:bodyPr/>
                    <a:lstStyle/>
                    <a:p>
                      <a:r>
                        <a:rPr lang="en-ZA" sz="1200" b="0" i="0" u="none" strike="noStrike" kern="1200" baseline="0">
                          <a:solidFill>
                            <a:schemeClr val="tx1"/>
                          </a:solidFill>
                          <a:latin typeface="+mn-lt"/>
                          <a:ea typeface="+mn-ea"/>
                          <a:cs typeface="+mn-cs"/>
                        </a:rPr>
                        <a:t>4 856 m²</a:t>
                      </a:r>
                      <a:endParaRPr lang="en-ZA" sz="1200"/>
                    </a:p>
                  </a:txBody>
                  <a:tcPr/>
                </a:tc>
                <a:extLst>
                  <a:ext uri="{0D108BD9-81ED-4DB2-BD59-A6C34878D82A}">
                    <a16:rowId xmlns:a16="http://schemas.microsoft.com/office/drawing/2014/main" val="2398123999"/>
                  </a:ext>
                </a:extLst>
              </a:tr>
              <a:tr h="255840">
                <a:tc>
                  <a:txBody>
                    <a:bodyPr/>
                    <a:lstStyle/>
                    <a:p>
                      <a:r>
                        <a:rPr lang="en-ZA" sz="1200"/>
                        <a:t>Lettable area</a:t>
                      </a:r>
                    </a:p>
                  </a:txBody>
                  <a:tcPr/>
                </a:tc>
                <a:tc>
                  <a:txBody>
                    <a:bodyPr/>
                    <a:lstStyle/>
                    <a:p>
                      <a:r>
                        <a:rPr lang="en-ZA" sz="1200"/>
                        <a:t>1 444m²</a:t>
                      </a:r>
                    </a:p>
                  </a:txBody>
                  <a:tcPr/>
                </a:tc>
                <a:extLst>
                  <a:ext uri="{0D108BD9-81ED-4DB2-BD59-A6C34878D82A}">
                    <a16:rowId xmlns:a16="http://schemas.microsoft.com/office/drawing/2014/main" val="3319193412"/>
                  </a:ext>
                </a:extLst>
              </a:tr>
              <a:tr h="186845">
                <a:tc>
                  <a:txBody>
                    <a:bodyPr/>
                    <a:lstStyle/>
                    <a:p>
                      <a:r>
                        <a:rPr lang="en-ZA" sz="1200" b="0" u="none" strike="noStrike" kern="1200" baseline="0">
                          <a:solidFill>
                            <a:schemeClr val="dk1"/>
                          </a:solidFill>
                          <a:latin typeface="+mn-lt"/>
                          <a:ea typeface="+mn-ea"/>
                          <a:cs typeface="+mn-cs"/>
                        </a:rPr>
                        <a:t>Land owner</a:t>
                      </a:r>
                    </a:p>
                  </a:txBody>
                  <a:tcPr/>
                </a:tc>
                <a:tc>
                  <a:txBody>
                    <a:bodyPr/>
                    <a:lstStyle/>
                    <a:p>
                      <a:r>
                        <a:rPr lang="en-ZA" sz="1200" b="0" u="none" strike="noStrike" kern="1200" baseline="0">
                          <a:solidFill>
                            <a:schemeClr val="dk1"/>
                          </a:solidFill>
                          <a:latin typeface="+mn-lt"/>
                          <a:ea typeface="+mn-ea"/>
                          <a:cs typeface="+mn-cs"/>
                        </a:rPr>
                        <a:t>Bantu Investment Corporation Limited (IDFC)</a:t>
                      </a:r>
                    </a:p>
                  </a:txBody>
                  <a:tcPr/>
                </a:tc>
                <a:extLst>
                  <a:ext uri="{0D108BD9-81ED-4DB2-BD59-A6C34878D82A}">
                    <a16:rowId xmlns:a16="http://schemas.microsoft.com/office/drawing/2014/main" val="2036694818"/>
                  </a:ext>
                </a:extLst>
              </a:tr>
              <a:tr h="0">
                <a:tc>
                  <a:txBody>
                    <a:bodyPr/>
                    <a:lstStyle/>
                    <a:p>
                      <a:r>
                        <a:rPr lang="en-ZA" sz="1200" b="0" u="none" strike="noStrike" kern="1200" baseline="0">
                          <a:solidFill>
                            <a:schemeClr val="dk1"/>
                          </a:solidFill>
                        </a:rPr>
                        <a:t>Lease status</a:t>
                      </a:r>
                      <a:endParaRPr lang="en-ZA" sz="1200"/>
                    </a:p>
                  </a:txBody>
                  <a:tcPr/>
                </a:tc>
                <a:tc>
                  <a:txBody>
                    <a:bodyPr/>
                    <a:lstStyle/>
                    <a:p>
                      <a:r>
                        <a:rPr lang="en-ZA" sz="1200" b="0" u="none" strike="noStrike" kern="1200" baseline="0">
                          <a:solidFill>
                            <a:schemeClr val="dk1"/>
                          </a:solidFill>
                          <a:latin typeface="+mn-lt"/>
                          <a:ea typeface="+mn-ea"/>
                          <a:cs typeface="+mn-cs"/>
                        </a:rPr>
                        <a:t>Currently vacant</a:t>
                      </a:r>
                    </a:p>
                  </a:txBody>
                  <a:tcPr/>
                </a:tc>
                <a:extLst>
                  <a:ext uri="{0D108BD9-81ED-4DB2-BD59-A6C34878D82A}">
                    <a16:rowId xmlns:a16="http://schemas.microsoft.com/office/drawing/2014/main" val="1356731659"/>
                  </a:ext>
                </a:extLst>
              </a:tr>
              <a:tr h="0">
                <a:tc>
                  <a:txBody>
                    <a:bodyPr/>
                    <a:lstStyle/>
                    <a:p>
                      <a:r>
                        <a:rPr lang="en-US" sz="1200" kern="1200">
                          <a:solidFill>
                            <a:schemeClr val="tx1"/>
                          </a:solidFill>
                          <a:latin typeface="+mn-lt"/>
                          <a:ea typeface="+mn-ea"/>
                          <a:cs typeface="+mn-cs"/>
                        </a:rPr>
                        <a:t>Current</a:t>
                      </a:r>
                      <a:r>
                        <a:rPr lang="en-US" sz="1200"/>
                        <a:t> Monthly Income</a:t>
                      </a:r>
                      <a:endParaRPr lang="en-ZA"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u="none" strike="noStrike" kern="1200" baseline="0">
                          <a:solidFill>
                            <a:schemeClr val="tx1"/>
                          </a:solidFill>
                          <a:latin typeface="+mn-lt"/>
                          <a:ea typeface="+mn-ea"/>
                          <a:cs typeface="+mn-cs"/>
                        </a:rPr>
                        <a:t>Nil </a:t>
                      </a:r>
                      <a:endParaRPr lang="en-ZA" sz="1200"/>
                    </a:p>
                  </a:txBody>
                  <a:tcPr/>
                </a:tc>
                <a:extLst>
                  <a:ext uri="{0D108BD9-81ED-4DB2-BD59-A6C34878D82A}">
                    <a16:rowId xmlns:a16="http://schemas.microsoft.com/office/drawing/2014/main" val="3859184052"/>
                  </a:ext>
                </a:extLst>
              </a:tr>
              <a:tr h="0">
                <a:tc>
                  <a:txBody>
                    <a:bodyPr/>
                    <a:lstStyle/>
                    <a:p>
                      <a:r>
                        <a:rPr lang="en-ZA" sz="1200" b="0" i="0" u="none" strike="noStrike" kern="1200" baseline="0">
                          <a:solidFill>
                            <a:schemeClr val="tx1"/>
                          </a:solidFill>
                          <a:latin typeface="+mn-lt"/>
                          <a:ea typeface="+mn-ea"/>
                          <a:cs typeface="+mn-cs"/>
                        </a:rPr>
                        <a:t>Access to property.</a:t>
                      </a:r>
                      <a:endParaRPr lang="en-ZA" sz="1200"/>
                    </a:p>
                  </a:txBody>
                  <a:tcPr/>
                </a:tc>
                <a:tc>
                  <a:txBody>
                    <a:bodyPr/>
                    <a:lstStyle/>
                    <a:p>
                      <a:r>
                        <a:rPr lang="en-US" sz="1200" b="0" i="0" u="none" strike="noStrike" kern="1200" baseline="0">
                          <a:solidFill>
                            <a:schemeClr val="tx1"/>
                          </a:solidFill>
                          <a:latin typeface="+mn-lt"/>
                          <a:ea typeface="+mn-ea"/>
                          <a:cs typeface="+mn-cs"/>
                        </a:rPr>
                        <a:t>Security on site</a:t>
                      </a:r>
                      <a:endParaRPr lang="en-ZA" sz="12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prstClr val="black"/>
                          </a:solidFill>
                          <a:effectLst/>
                          <a:uLnTx/>
                          <a:uFillTx/>
                          <a:latin typeface="Calibri"/>
                          <a:ea typeface="+mn-ea"/>
                          <a:cs typeface="+mn-cs"/>
                        </a:rPr>
                        <a:t>Boundary</a:t>
                      </a:r>
                    </a:p>
                  </a:txBody>
                  <a:tcPr/>
                </a:tc>
                <a:tc>
                  <a:txBody>
                    <a:bodyPr/>
                    <a:lstStyle/>
                    <a:p>
                      <a:r>
                        <a:rPr lang="en-US" sz="1200" b="0" i="0" u="none" strike="noStrike" kern="1200" baseline="0">
                          <a:solidFill>
                            <a:schemeClr val="tx1"/>
                          </a:solidFill>
                          <a:latin typeface="+mn-lt"/>
                          <a:ea typeface="+mn-ea"/>
                          <a:cs typeface="+mn-cs"/>
                        </a:rPr>
                        <a:t>Concrete security wall and mesh wire.</a:t>
                      </a:r>
                      <a:endParaRPr lang="en-ZA" sz="12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6E297CE5-6E04-2A6C-9F6A-5872203177D7}"/>
              </a:ext>
            </a:extLst>
          </p:cNvPr>
          <p:cNvPicPr>
            <a:picLocks noChangeAspect="1"/>
          </p:cNvPicPr>
          <p:nvPr/>
        </p:nvPicPr>
        <p:blipFill>
          <a:blip r:embed="rId3"/>
          <a:stretch>
            <a:fillRect/>
          </a:stretch>
        </p:blipFill>
        <p:spPr>
          <a:xfrm>
            <a:off x="192268" y="1110721"/>
            <a:ext cx="5238458" cy="3136084"/>
          </a:xfrm>
          <a:prstGeom prst="rect">
            <a:avLst/>
          </a:prstGeom>
        </p:spPr>
      </p:pic>
      <p:pic>
        <p:nvPicPr>
          <p:cNvPr id="7" name="Picture 6">
            <a:extLst>
              <a:ext uri="{FF2B5EF4-FFF2-40B4-BE49-F238E27FC236}">
                <a16:creationId xmlns:a16="http://schemas.microsoft.com/office/drawing/2014/main" id="{B05B74C2-2AD7-7FA9-9B91-71B53C5F6D02}"/>
              </a:ext>
            </a:extLst>
          </p:cNvPr>
          <p:cNvPicPr>
            <a:picLocks noChangeAspect="1"/>
          </p:cNvPicPr>
          <p:nvPr/>
        </p:nvPicPr>
        <p:blipFill>
          <a:blip r:embed="rId4"/>
          <a:stretch>
            <a:fillRect/>
          </a:stretch>
        </p:blipFill>
        <p:spPr>
          <a:xfrm>
            <a:off x="6061881" y="3257953"/>
            <a:ext cx="5922871" cy="3301548"/>
          </a:xfrm>
          <a:prstGeom prst="rect">
            <a:avLst/>
          </a:prstGeom>
        </p:spPr>
      </p:pic>
      <p:sp>
        <p:nvSpPr>
          <p:cNvPr id="11" name="TextBox 10">
            <a:extLst>
              <a:ext uri="{FF2B5EF4-FFF2-40B4-BE49-F238E27FC236}">
                <a16:creationId xmlns:a16="http://schemas.microsoft.com/office/drawing/2014/main" id="{5AC3E865-BCC6-781A-153E-CE98E163BA77}"/>
              </a:ext>
            </a:extLst>
          </p:cNvPr>
          <p:cNvSpPr txBox="1"/>
          <p:nvPr/>
        </p:nvSpPr>
        <p:spPr>
          <a:xfrm>
            <a:off x="5990253" y="1110343"/>
            <a:ext cx="5374433" cy="136960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latin typeface="CIDFont+F1"/>
              </a:rPr>
              <a:t>Commercially zoned office block.</a:t>
            </a:r>
          </a:p>
          <a:p>
            <a:pPr marL="285750" indent="-285750">
              <a:buFont typeface="Arial" panose="020B0604020202020204" pitchFamily="34" charset="0"/>
              <a:buChar char="•"/>
            </a:pPr>
            <a:r>
              <a:rPr lang="en-GB">
                <a:latin typeface="CIDFont+F1"/>
              </a:rPr>
              <a:t>Currently 100% vacant.</a:t>
            </a:r>
          </a:p>
          <a:p>
            <a:pPr marL="285750" indent="-285750">
              <a:buFont typeface="Arial" panose="020B0604020202020204" pitchFamily="34" charset="0"/>
              <a:buChar char="•"/>
            </a:pPr>
            <a:r>
              <a:rPr lang="en-GB">
                <a:latin typeface="CIDFont+F1"/>
              </a:rPr>
              <a:t>Potential re-development into student / medical staff accommodation, small retail centre.</a:t>
            </a:r>
          </a:p>
          <a:p>
            <a:pPr marL="285750" indent="-285750">
              <a:buFont typeface="Arial" panose="020B0604020202020204" pitchFamily="34" charset="0"/>
              <a:buChar char="•"/>
            </a:pPr>
            <a:endParaRPr lang="en-US" sz="1100"/>
          </a:p>
        </p:txBody>
      </p:sp>
    </p:spTree>
    <p:extLst>
      <p:ext uri="{BB962C8B-B14F-4D97-AF65-F5344CB8AC3E}">
        <p14:creationId xmlns:p14="http://schemas.microsoft.com/office/powerpoint/2010/main" val="1969797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sz="1600" b="1">
                <a:solidFill>
                  <a:schemeClr val="bg1"/>
                </a:solidFill>
              </a:rPr>
              <a:t>A1238 NGWELEZANA</a:t>
            </a:r>
            <a:r>
              <a:rPr lang="en-US" sz="1600"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23</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5380"/>
            <a:ext cx="11877962" cy="338554"/>
          </a:xfrm>
          <a:prstGeom prst="rect">
            <a:avLst/>
          </a:prstGeom>
          <a:solidFill>
            <a:schemeClr val="bg1">
              <a:lumMod val="85000"/>
            </a:schemeClr>
          </a:solidFill>
        </p:spPr>
        <p:txBody>
          <a:bodyPr wrap="square">
            <a:spAutoFit/>
          </a:bodyPr>
          <a:lstStyle/>
          <a:p>
            <a:pPr algn="l"/>
            <a:r>
              <a:rPr lang="en-US" sz="1600" b="0" i="0" u="none" strike="noStrike" baseline="0">
                <a:latin typeface="CIDFont+F1"/>
              </a:rPr>
              <a:t>A1238 </a:t>
            </a:r>
            <a:r>
              <a:rPr lang="en-US" sz="1600" b="0" i="0" u="none" strike="noStrike" baseline="0" err="1">
                <a:latin typeface="CIDFont+F1"/>
              </a:rPr>
              <a:t>Ngwelezana</a:t>
            </a:r>
            <a:r>
              <a:rPr lang="en-US" sz="1600" b="0" i="0" u="none" strike="noStrike" baseline="0">
                <a:latin typeface="CIDFont+F1"/>
              </a:rPr>
              <a:t> is an </a:t>
            </a:r>
            <a:r>
              <a:rPr lang="en-US" sz="1600" b="0" i="0" u="none" strike="noStrike" baseline="0">
                <a:latin typeface="CIDFont+F2"/>
              </a:rPr>
              <a:t>invaded commercial property </a:t>
            </a:r>
            <a:r>
              <a:rPr lang="en-US" sz="1600" b="0" i="0" u="none" strike="noStrike" baseline="0">
                <a:latin typeface="CIDFont+F1"/>
              </a:rPr>
              <a:t>located at </a:t>
            </a:r>
            <a:r>
              <a:rPr lang="en-US" sz="1600" b="0" i="0" u="none" strike="noStrike" baseline="0" err="1">
                <a:latin typeface="CIDFont+F1"/>
              </a:rPr>
              <a:t>Ngwelezana</a:t>
            </a:r>
            <a:r>
              <a:rPr lang="en-US" sz="1600" b="0" i="0" u="none" strike="noStrike" baseline="0">
                <a:latin typeface="CIDFont+F1"/>
              </a:rPr>
              <a:t> A, within City of </a:t>
            </a:r>
            <a:r>
              <a:rPr lang="en-US" sz="1600" b="0" i="0" u="none" strike="noStrike" baseline="0" err="1">
                <a:latin typeface="CIDFont+F1"/>
              </a:rPr>
              <a:t>uMhlathuze</a:t>
            </a:r>
            <a:r>
              <a:rPr lang="en-US" sz="1600" b="0" i="0" u="none" strike="noStrike" baseline="0">
                <a:latin typeface="CIDFont+F1"/>
              </a:rPr>
              <a:t> </a:t>
            </a:r>
            <a:r>
              <a:rPr lang="en-ZA" sz="1600" b="0" i="0" u="none" strike="noStrike" baseline="0">
                <a:latin typeface="CIDFont+F1"/>
              </a:rPr>
              <a:t>Municipality, KwaZulu Natal.</a:t>
            </a:r>
            <a:endParaRPr kumimoji="0" lang="en-ZA"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809620" y="893007"/>
            <a:ext cx="6290016" cy="3031599"/>
          </a:xfrm>
          <a:prstGeom prst="rect">
            <a:avLst/>
          </a:prstGeom>
          <a:noFill/>
        </p:spPr>
        <p:txBody>
          <a:bodyPr wrap="square">
            <a:spAutoFit/>
          </a:bodyPr>
          <a:lstStyle/>
          <a:p>
            <a:pPr marL="285750" indent="-285750" algn="l">
              <a:buFont typeface="Arial" panose="020B0604020202020204" pitchFamily="34" charset="0"/>
              <a:buChar char="•"/>
            </a:pPr>
            <a:r>
              <a:rPr lang="en-US" sz="1500">
                <a:latin typeface="CIDFont+F1"/>
              </a:rPr>
              <a:t>The property is equally divided into two (2) portions.  Property has dilapidated buildings and informal structures which are currently occupied by an unknown individual who is operating a Tavern on one unit of the building while leasing the other unit to a </a:t>
            </a:r>
            <a:r>
              <a:rPr lang="en-ZA" sz="1500">
                <a:latin typeface="CIDFont+F1"/>
              </a:rPr>
              <a:t>Supermarket operator </a:t>
            </a:r>
            <a:r>
              <a:rPr lang="en-US" sz="1500">
                <a:latin typeface="CIDFont+F1"/>
              </a:rPr>
              <a:t>portion 2 is vacant land without any structural </a:t>
            </a:r>
            <a:r>
              <a:rPr lang="en-ZA" sz="1500">
                <a:latin typeface="CIDFont+F1"/>
              </a:rPr>
              <a:t>development on it.</a:t>
            </a:r>
          </a:p>
          <a:p>
            <a:pPr marL="285750" indent="-285750" algn="l">
              <a:buFont typeface="Arial" panose="020B0604020202020204" pitchFamily="34" charset="0"/>
              <a:buChar char="•"/>
            </a:pPr>
            <a:r>
              <a:rPr lang="en-US" sz="1500">
                <a:latin typeface="CIDFont+F1"/>
              </a:rPr>
              <a:t>There was no access to undertake adequate condition assessment of the property however, based on external overview, the structure is in an unacceptable condition due to dilapidated building facilitates as well multiple informal outbuildings built on the premises.</a:t>
            </a:r>
          </a:p>
          <a:p>
            <a:pPr marL="285750" indent="-285750" algn="l">
              <a:buFont typeface="Arial" panose="020B0604020202020204" pitchFamily="34" charset="0"/>
              <a:buChar char="•"/>
            </a:pPr>
            <a:r>
              <a:rPr lang="en-US" sz="1500">
                <a:latin typeface="CIDFont+F1"/>
              </a:rPr>
              <a:t>Multiple outbuildings have been haphazardly placed and erected on the property for unknown </a:t>
            </a:r>
            <a:r>
              <a:rPr lang="en-ZA" sz="1500">
                <a:latin typeface="CIDFont+F1"/>
              </a:rPr>
              <a:t>purposes.</a:t>
            </a:r>
          </a:p>
          <a:p>
            <a:pPr marL="285750" indent="-285750" algn="l">
              <a:buFont typeface="Arial" panose="020B0604020202020204" pitchFamily="34" charset="0"/>
              <a:buChar char="•"/>
            </a:pPr>
            <a:endParaRPr kumimoji="0" lang="en-US" sz="1400" b="0" i="0" u="none" strike="noStrike" kern="1200" cap="none" spc="0" normalizeH="0" baseline="0" noProof="0">
              <a:ln>
                <a:noFill/>
              </a:ln>
              <a:solidFill>
                <a:srgbClr val="FF0000"/>
              </a:solidFill>
              <a:effectLst/>
              <a:uLnTx/>
              <a:uFillTx/>
              <a:latin typeface="CIDFont+F1"/>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FF0000"/>
              </a:solidFill>
              <a:effectLst/>
              <a:uLnTx/>
              <a:uFillTx/>
              <a:latin typeface="CIDFont+F2"/>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304032" y="4336288"/>
          <a:ext cx="4572768" cy="1813560"/>
        </p:xfrm>
        <a:graphic>
          <a:graphicData uri="http://schemas.openxmlformats.org/drawingml/2006/table">
            <a:tbl>
              <a:tblPr firstRow="1" bandRow="1">
                <a:tableStyleId>{5940675A-B579-460E-94D1-54222C63F5DA}</a:tableStyleId>
              </a:tblPr>
              <a:tblGrid>
                <a:gridCol w="1678587">
                  <a:extLst>
                    <a:ext uri="{9D8B030D-6E8A-4147-A177-3AD203B41FA5}">
                      <a16:colId xmlns:a16="http://schemas.microsoft.com/office/drawing/2014/main" val="944063566"/>
                    </a:ext>
                  </a:extLst>
                </a:gridCol>
                <a:gridCol w="2894181">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55840">
                <a:tc>
                  <a:txBody>
                    <a:bodyPr/>
                    <a:lstStyle/>
                    <a:p>
                      <a:r>
                        <a:rPr lang="en-ZA" sz="1100" b="0" u="none" strike="noStrike" kern="1200" baseline="0">
                          <a:solidFill>
                            <a:schemeClr val="dk1"/>
                          </a:solidFill>
                        </a:rPr>
                        <a:t>Extent of land.</a:t>
                      </a:r>
                      <a:endParaRPr lang="en-ZA" sz="1100"/>
                    </a:p>
                  </a:txBody>
                  <a:tcPr/>
                </a:tc>
                <a:tc>
                  <a:txBody>
                    <a:bodyPr/>
                    <a:lstStyle/>
                    <a:p>
                      <a:r>
                        <a:rPr lang="en-ZA" sz="1100" b="0" i="0" u="none" strike="noStrike" kern="1200" baseline="0">
                          <a:solidFill>
                            <a:schemeClr val="tx1"/>
                          </a:solidFill>
                          <a:latin typeface="+mn-lt"/>
                          <a:ea typeface="+mn-ea"/>
                          <a:cs typeface="+mn-cs"/>
                        </a:rPr>
                        <a:t>2495m2</a:t>
                      </a:r>
                      <a:endParaRPr lang="en-ZA" sz="8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latin typeface="+mn-lt"/>
                          <a:ea typeface="+mn-ea"/>
                          <a:cs typeface="+mn-cs"/>
                        </a:rPr>
                        <a:t>Land owner</a:t>
                      </a:r>
                    </a:p>
                  </a:txBody>
                  <a:tcPr/>
                </a:tc>
                <a:tc>
                  <a:txBody>
                    <a:bodyPr/>
                    <a:lstStyle/>
                    <a:p>
                      <a:r>
                        <a:rPr lang="en-ZA" sz="1100" b="0" u="none" strike="noStrike" kern="1200" baseline="0">
                          <a:solidFill>
                            <a:schemeClr val="dk1"/>
                          </a:solidFill>
                          <a:latin typeface="+mn-lt"/>
                          <a:ea typeface="+mn-ea"/>
                          <a:cs typeface="+mn-cs"/>
                        </a:rPr>
                        <a:t>Bantu Investment Corporation Limited (IDFC)</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Illegally occupied by invader</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 </a:t>
                      </a:r>
                      <a:endParaRPr lang="en-ZA" sz="800"/>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Screen gates</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Concrete security wall and mesh wire.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09FDB0C7-CB13-D101-822E-5AEB34115C3E}"/>
              </a:ext>
            </a:extLst>
          </p:cNvPr>
          <p:cNvPicPr>
            <a:picLocks noChangeAspect="1"/>
          </p:cNvPicPr>
          <p:nvPr/>
        </p:nvPicPr>
        <p:blipFill>
          <a:blip r:embed="rId3"/>
          <a:stretch>
            <a:fillRect/>
          </a:stretch>
        </p:blipFill>
        <p:spPr>
          <a:xfrm>
            <a:off x="184783" y="912589"/>
            <a:ext cx="5587943" cy="3188934"/>
          </a:xfrm>
          <a:prstGeom prst="rect">
            <a:avLst/>
          </a:prstGeom>
        </p:spPr>
      </p:pic>
      <p:pic>
        <p:nvPicPr>
          <p:cNvPr id="9" name="Picture 8">
            <a:extLst>
              <a:ext uri="{FF2B5EF4-FFF2-40B4-BE49-F238E27FC236}">
                <a16:creationId xmlns:a16="http://schemas.microsoft.com/office/drawing/2014/main" id="{01DA5EDC-5A19-8B49-53E6-FC04F1BA1BF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055053" y="4259991"/>
            <a:ext cx="2857748" cy="2225233"/>
          </a:xfrm>
          <a:prstGeom prst="rect">
            <a:avLst/>
          </a:prstGeom>
        </p:spPr>
      </p:pic>
      <p:pic>
        <p:nvPicPr>
          <p:cNvPr id="13" name="Picture 12">
            <a:extLst>
              <a:ext uri="{FF2B5EF4-FFF2-40B4-BE49-F238E27FC236}">
                <a16:creationId xmlns:a16="http://schemas.microsoft.com/office/drawing/2014/main" id="{B205F10F-F89F-0E3C-14F0-9AF2EDB55179}"/>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8091053" y="4259991"/>
            <a:ext cx="3641291" cy="2225233"/>
          </a:xfrm>
          <a:prstGeom prst="rect">
            <a:avLst/>
          </a:prstGeom>
        </p:spPr>
      </p:pic>
    </p:spTree>
    <p:extLst>
      <p:ext uri="{BB962C8B-B14F-4D97-AF65-F5344CB8AC3E}">
        <p14:creationId xmlns:p14="http://schemas.microsoft.com/office/powerpoint/2010/main" val="140914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sz="1500" b="1">
                <a:solidFill>
                  <a:schemeClr val="bg1"/>
                </a:solidFill>
              </a:rPr>
              <a:t>H1074 ESIKHAWINI BEERHALL </a:t>
            </a:r>
            <a:r>
              <a:rPr lang="en-US" sz="1500"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fld id="{00000000-1234-1234-1234-123412341234}" type="slidenum">
              <a:rPr lang="en-US" sz="1100" b="1" smtClean="0">
                <a:solidFill>
                  <a:schemeClr val="tx1"/>
                </a:solidFill>
              </a:rPr>
              <a:pPr defTabSz="514326"/>
              <a:t>24</a:t>
            </a:fld>
            <a:endParaRPr sz="1100" b="1">
              <a:solidFill>
                <a:schemeClr val="tx1"/>
              </a:solidFill>
              <a:latin typeface="Calibri" panose="020F0502020204030204"/>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520798"/>
            <a:ext cx="11877962" cy="646331"/>
          </a:xfrm>
          <a:prstGeom prst="rect">
            <a:avLst/>
          </a:prstGeom>
          <a:solidFill>
            <a:schemeClr val="bg1">
              <a:lumMod val="85000"/>
            </a:schemeClr>
          </a:solidFill>
        </p:spPr>
        <p:txBody>
          <a:bodyPr wrap="square">
            <a:spAutoFit/>
          </a:bodyPr>
          <a:lstStyle/>
          <a:p>
            <a:pPr algn="l"/>
            <a:r>
              <a:rPr lang="en-US" sz="1800" b="0" i="0" u="none" strike="noStrike" baseline="0">
                <a:latin typeface="CIDFont+F1"/>
              </a:rPr>
              <a:t>H1074 </a:t>
            </a:r>
            <a:r>
              <a:rPr lang="en-US" sz="1800" b="0" i="0" u="none" strike="noStrike" baseline="0" err="1">
                <a:latin typeface="CIDFont+F1"/>
              </a:rPr>
              <a:t>Esikhawini</a:t>
            </a:r>
            <a:r>
              <a:rPr lang="en-US" sz="1800" b="0" i="0" u="none" strike="noStrike" baseline="0">
                <a:latin typeface="CIDFont+F1"/>
              </a:rPr>
              <a:t> is a </a:t>
            </a:r>
            <a:r>
              <a:rPr lang="en-US" sz="1800" b="0" i="0" u="none" strike="noStrike" baseline="0">
                <a:latin typeface="CIDFont+F2"/>
              </a:rPr>
              <a:t>dilapidated commercial property </a:t>
            </a:r>
            <a:r>
              <a:rPr lang="en-US" sz="1800" b="0" i="0" u="none" strike="noStrike" baseline="0">
                <a:latin typeface="CIDFont+F1"/>
              </a:rPr>
              <a:t>located at </a:t>
            </a:r>
            <a:r>
              <a:rPr lang="en-US" sz="1800" b="0" i="0" u="none" strike="noStrike" baseline="0" err="1">
                <a:latin typeface="CIDFont+F1"/>
              </a:rPr>
              <a:t>Esikhawini</a:t>
            </a:r>
            <a:r>
              <a:rPr lang="en-US" sz="1800" b="0" i="0" u="none" strike="noStrike" baseline="0">
                <a:latin typeface="CIDFont+F1"/>
              </a:rPr>
              <a:t> extension H, within City of</a:t>
            </a:r>
          </a:p>
          <a:p>
            <a:pPr algn="l"/>
            <a:r>
              <a:rPr lang="en-ZA" sz="1800" b="0" i="0" u="none" strike="noStrike" baseline="0" err="1">
                <a:latin typeface="CIDFont+F1"/>
              </a:rPr>
              <a:t>uMhlathuze</a:t>
            </a:r>
            <a:r>
              <a:rPr lang="en-ZA" sz="1800" b="0" i="0" u="none" strike="noStrike" baseline="0">
                <a:latin typeface="CIDFont+F1"/>
              </a:rPr>
              <a:t> Municipality, KwaZulu Natal.</a:t>
            </a:r>
            <a:endParaRPr lang="en-ZA" sz="1050"/>
          </a:p>
        </p:txBody>
      </p:sp>
      <p:sp>
        <p:nvSpPr>
          <p:cNvPr id="8" name="TextBox 7">
            <a:extLst>
              <a:ext uri="{FF2B5EF4-FFF2-40B4-BE49-F238E27FC236}">
                <a16:creationId xmlns:a16="http://schemas.microsoft.com/office/drawing/2014/main" id="{BE99E8C8-B179-BF64-4569-533AFD3F6F6A}"/>
              </a:ext>
            </a:extLst>
          </p:cNvPr>
          <p:cNvSpPr txBox="1"/>
          <p:nvPr/>
        </p:nvSpPr>
        <p:spPr>
          <a:xfrm>
            <a:off x="5292436" y="1195926"/>
            <a:ext cx="6788728" cy="1323439"/>
          </a:xfrm>
          <a:prstGeom prst="rect">
            <a:avLst/>
          </a:prstGeom>
          <a:noFill/>
        </p:spPr>
        <p:txBody>
          <a:bodyPr wrap="square">
            <a:spAutoFit/>
          </a:bodyPr>
          <a:lstStyle/>
          <a:p>
            <a:pPr marL="176213" indent="-176213" algn="l">
              <a:buFont typeface="Arial" panose="020B0604020202020204" pitchFamily="34" charset="0"/>
              <a:buChar char="•"/>
            </a:pPr>
            <a:r>
              <a:rPr lang="en-US" sz="1600" b="0" i="0" u="none" strike="noStrike" baseline="0">
                <a:latin typeface="CIDFont+F1"/>
              </a:rPr>
              <a:t>Property was previously used as a beerhall for the sale of beer, mainly sorghum beer. It is currently in a dilapidated state due to vandalism and neglect. The structure has since been demolished. </a:t>
            </a:r>
          </a:p>
          <a:p>
            <a:pPr marL="176213" indent="-176213" algn="l">
              <a:buFont typeface="Arial" panose="020B0604020202020204" pitchFamily="34" charset="0"/>
              <a:buChar char="•"/>
            </a:pPr>
            <a:r>
              <a:rPr lang="en-US" sz="1600">
                <a:latin typeface="CIDFont+F1"/>
              </a:rPr>
              <a:t>On the same site as the </a:t>
            </a:r>
            <a:r>
              <a:rPr lang="en-US" sz="1600" err="1">
                <a:latin typeface="CIDFont+F1"/>
              </a:rPr>
              <a:t>Esikhawini</a:t>
            </a:r>
            <a:r>
              <a:rPr lang="en-US" sz="1600">
                <a:latin typeface="CIDFont+F1"/>
              </a:rPr>
              <a:t> Beerhall there is a EDTEA detergent </a:t>
            </a:r>
            <a:r>
              <a:rPr lang="en-US" sz="1600" err="1">
                <a:latin typeface="CIDFont+F1"/>
              </a:rPr>
              <a:t>centre</a:t>
            </a:r>
            <a:r>
              <a:rPr lang="en-US" sz="1600">
                <a:latin typeface="CIDFont+F1"/>
              </a:rPr>
              <a:t> under construction</a:t>
            </a: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304032" y="4336288"/>
          <a:ext cx="4572768" cy="1817370"/>
        </p:xfrm>
        <a:graphic>
          <a:graphicData uri="http://schemas.openxmlformats.org/drawingml/2006/table">
            <a:tbl>
              <a:tblPr firstRow="1" bandRow="1">
                <a:tableStyleId>{5940675A-B579-460E-94D1-54222C63F5DA}</a:tableStyleId>
              </a:tblPr>
              <a:tblGrid>
                <a:gridCol w="1678587">
                  <a:extLst>
                    <a:ext uri="{9D8B030D-6E8A-4147-A177-3AD203B41FA5}">
                      <a16:colId xmlns:a16="http://schemas.microsoft.com/office/drawing/2014/main" val="944063566"/>
                    </a:ext>
                  </a:extLst>
                </a:gridCol>
                <a:gridCol w="2894181">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latin typeface="+mn-lt"/>
                          <a:ea typeface="+mn-ea"/>
                          <a:cs typeface="+mn-cs"/>
                        </a:rPr>
                        <a:t>Extent of land.</a:t>
                      </a:r>
                    </a:p>
                  </a:txBody>
                  <a:tcPr/>
                </a:tc>
                <a:tc>
                  <a:txBody>
                    <a:bodyPr/>
                    <a:lstStyle/>
                    <a:p>
                      <a:r>
                        <a:rPr lang="en-ZA" sz="1100" b="0" u="none" strike="noStrike" kern="1200" baseline="0">
                          <a:solidFill>
                            <a:schemeClr val="dk1"/>
                          </a:solidFill>
                          <a:latin typeface="+mn-lt"/>
                          <a:ea typeface="+mn-ea"/>
                          <a:cs typeface="+mn-cs"/>
                        </a:rPr>
                        <a:t>5 950m2</a:t>
                      </a:r>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latin typeface="+mn-lt"/>
                          <a:ea typeface="+mn-ea"/>
                          <a:cs typeface="+mn-cs"/>
                        </a:rPr>
                        <a:t>Land owner</a:t>
                      </a:r>
                    </a:p>
                  </a:txBody>
                  <a:tcPr/>
                </a:tc>
                <a:tc>
                  <a:txBody>
                    <a:bodyPr/>
                    <a:lstStyle/>
                    <a:p>
                      <a:r>
                        <a:rPr lang="en-ZA" sz="1100" b="0" u="none" strike="noStrike" kern="1200" baseline="0">
                          <a:solidFill>
                            <a:schemeClr val="dk1"/>
                          </a:solidFill>
                          <a:latin typeface="+mn-lt"/>
                          <a:ea typeface="+mn-ea"/>
                          <a:cs typeface="+mn-cs"/>
                        </a:rPr>
                        <a:t>IDFC</a:t>
                      </a:r>
                    </a:p>
                  </a:txBody>
                  <a:tcPr/>
                </a:tc>
                <a:extLst>
                  <a:ext uri="{0D108BD9-81ED-4DB2-BD59-A6C34878D82A}">
                    <a16:rowId xmlns:a16="http://schemas.microsoft.com/office/drawing/2014/main" val="2036694818"/>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157558">
                <a:tc>
                  <a:txBody>
                    <a:bodyPr/>
                    <a:lstStyle/>
                    <a:p>
                      <a:r>
                        <a:rPr lang="en-ZA" sz="1100" kern="1200">
                          <a:solidFill>
                            <a:schemeClr val="tx1"/>
                          </a:solidFill>
                          <a:latin typeface="+mn-lt"/>
                          <a:ea typeface="+mn-ea"/>
                          <a:cs typeface="+mn-cs"/>
                        </a:rPr>
                        <a:t>Municipal rates cost</a:t>
                      </a:r>
                    </a:p>
                  </a:txBody>
                  <a:tcPr/>
                </a:tc>
                <a:tc>
                  <a:txBody>
                    <a:bodyPr/>
                    <a:lstStyle/>
                    <a:p>
                      <a:pPr algn="l">
                        <a:lnSpc>
                          <a:spcPct val="107000"/>
                        </a:lnSpc>
                        <a:spcAft>
                          <a:spcPts val="0"/>
                        </a:spcAft>
                      </a:pPr>
                      <a:r>
                        <a:rPr lang="en-ZA" sz="1100" b="0" i="0" u="none" strike="noStrike" kern="1200" baseline="0">
                          <a:solidFill>
                            <a:schemeClr val="tx1"/>
                          </a:solidFill>
                          <a:latin typeface="+mn-lt"/>
                          <a:ea typeface="+mn-ea"/>
                          <a:cs typeface="+mn-cs"/>
                        </a:rPr>
                        <a:t>R1273 (Monthly)</a:t>
                      </a:r>
                      <a:endParaRPr lang="en-GB"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None</a:t>
                      </a:r>
                      <a:endParaRPr lang="en-ZA" sz="8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652CA21F-7AB9-BB9F-01E9-F514AAD81D6A}"/>
              </a:ext>
            </a:extLst>
          </p:cNvPr>
          <p:cNvPicPr>
            <a:picLocks noChangeAspect="1"/>
          </p:cNvPicPr>
          <p:nvPr/>
        </p:nvPicPr>
        <p:blipFill>
          <a:blip r:embed="rId3"/>
          <a:stretch>
            <a:fillRect/>
          </a:stretch>
        </p:blipFill>
        <p:spPr>
          <a:xfrm>
            <a:off x="230144" y="1237577"/>
            <a:ext cx="4955576" cy="2922772"/>
          </a:xfrm>
          <a:prstGeom prst="rect">
            <a:avLst/>
          </a:prstGeom>
        </p:spPr>
      </p:pic>
      <p:pic>
        <p:nvPicPr>
          <p:cNvPr id="13" name="Picture 12">
            <a:extLst>
              <a:ext uri="{FF2B5EF4-FFF2-40B4-BE49-F238E27FC236}">
                <a16:creationId xmlns:a16="http://schemas.microsoft.com/office/drawing/2014/main" id="{4A2447CE-CED2-4B76-C9B4-8EA21D44A8A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5605549" y="3034482"/>
            <a:ext cx="5791968" cy="3525112"/>
          </a:xfrm>
          <a:prstGeom prst="rect">
            <a:avLst/>
          </a:prstGeom>
        </p:spPr>
      </p:pic>
    </p:spTree>
    <p:extLst>
      <p:ext uri="{BB962C8B-B14F-4D97-AF65-F5344CB8AC3E}">
        <p14:creationId xmlns:p14="http://schemas.microsoft.com/office/powerpoint/2010/main" val="3683493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59310" y="50050"/>
            <a:ext cx="8908472" cy="266511"/>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ZA" sz="1600" b="1">
                <a:solidFill>
                  <a:schemeClr val="bg1"/>
                </a:solidFill>
              </a:rPr>
              <a:t>A2260 GAMALAKHE </a:t>
            </a:r>
            <a:r>
              <a:rPr lang="en-US" sz="1600" b="1">
                <a:solidFill>
                  <a:schemeClr val="bg1"/>
                </a:solidFill>
              </a:rPr>
              <a:t>- OVERVIEW</a:t>
            </a:r>
          </a:p>
        </p:txBody>
      </p:sp>
      <p:sp>
        <p:nvSpPr>
          <p:cNvPr id="23082" name="Google Shape;23082;p54"/>
          <p:cNvSpPr txBox="1">
            <a:spLocks noGrp="1"/>
          </p:cNvSpPr>
          <p:nvPr>
            <p:ph type="sldNum" sz="quarter" idx="12"/>
          </p:nvPr>
        </p:nvSpPr>
        <p:spPr>
          <a:xfrm>
            <a:off x="9504205" y="5785406"/>
            <a:ext cx="935773" cy="124544"/>
          </a:xfrm>
          <a:prstGeom prst="rect">
            <a:avLst/>
          </a:prstGeom>
          <a:noFill/>
          <a:ln>
            <a:noFill/>
          </a:ln>
        </p:spPr>
        <p:txBody>
          <a:bodyPr spcFirstLastPara="1" vert="horz" wrap="square" lIns="31187" tIns="15590" rIns="31187" bIns="1559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9pPr>
          </a:lstStyle>
          <a:p>
            <a:pPr defTabSz="385745"/>
            <a:fld id="{00000000-1234-1234-1234-123412341234}" type="slidenum">
              <a:rPr lang="en-US" sz="825" b="1">
                <a:solidFill>
                  <a:schemeClr val="tx1"/>
                </a:solidFill>
              </a:rPr>
              <a:pPr defTabSz="385745"/>
              <a:t>25</a:t>
            </a:fld>
            <a:endParaRPr sz="825" b="1">
              <a:solidFill>
                <a:schemeClr val="tx1"/>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332509" y="421870"/>
            <a:ext cx="11463251" cy="523220"/>
          </a:xfrm>
          <a:prstGeom prst="rect">
            <a:avLst/>
          </a:prstGeom>
          <a:solidFill>
            <a:schemeClr val="bg1">
              <a:lumMod val="85000"/>
            </a:schemeClr>
          </a:solidFill>
        </p:spPr>
        <p:txBody>
          <a:bodyPr wrap="square">
            <a:spAutoFit/>
          </a:bodyPr>
          <a:lstStyle/>
          <a:p>
            <a:pPr algn="l"/>
            <a:r>
              <a:rPr lang="en-US" sz="1400">
                <a:latin typeface="Arial" panose="020B0604020202020204" pitchFamily="34" charset="0"/>
                <a:cs typeface="Arial" panose="020B0604020202020204" pitchFamily="34" charset="0"/>
              </a:rPr>
              <a:t>A2260 </a:t>
            </a:r>
            <a:r>
              <a:rPr lang="en-US" sz="1400" err="1">
                <a:latin typeface="Arial" panose="020B0604020202020204" pitchFamily="34" charset="0"/>
                <a:cs typeface="Arial" panose="020B0604020202020204" pitchFamily="34" charset="0"/>
              </a:rPr>
              <a:t>Gamalakhe</a:t>
            </a:r>
            <a:r>
              <a:rPr lang="en-US" sz="1400">
                <a:latin typeface="Arial" panose="020B0604020202020204" pitchFamily="34" charset="0"/>
                <a:cs typeface="Arial" panose="020B0604020202020204" pitchFamily="34" charset="0"/>
              </a:rPr>
              <a:t> is a dilapidated commercial property located at </a:t>
            </a:r>
            <a:r>
              <a:rPr lang="en-US" sz="1400" err="1">
                <a:latin typeface="Arial" panose="020B0604020202020204" pitchFamily="34" charset="0"/>
                <a:cs typeface="Arial" panose="020B0604020202020204" pitchFamily="34" charset="0"/>
              </a:rPr>
              <a:t>Gamalakhe</a:t>
            </a:r>
            <a:r>
              <a:rPr lang="en-US" sz="1400">
                <a:latin typeface="Arial" panose="020B0604020202020204" pitchFamily="34" charset="0"/>
                <a:cs typeface="Arial" panose="020B0604020202020204" pitchFamily="34" charset="0"/>
              </a:rPr>
              <a:t> township, within Ray Nkonyeni </a:t>
            </a:r>
            <a:r>
              <a:rPr lang="en-ZA" sz="1400">
                <a:latin typeface="Arial" panose="020B0604020202020204" pitchFamily="34" charset="0"/>
                <a:cs typeface="Arial" panose="020B0604020202020204" pitchFamily="34" charset="0"/>
              </a:rPr>
              <a:t>Local Municipality, KwaZulu-Natal.</a:t>
            </a:r>
          </a:p>
        </p:txBody>
      </p:sp>
      <p:sp>
        <p:nvSpPr>
          <p:cNvPr id="8" name="TextBox 7">
            <a:extLst>
              <a:ext uri="{FF2B5EF4-FFF2-40B4-BE49-F238E27FC236}">
                <a16:creationId xmlns:a16="http://schemas.microsoft.com/office/drawing/2014/main" id="{BE99E8C8-B179-BF64-4569-533AFD3F6F6A}"/>
              </a:ext>
            </a:extLst>
          </p:cNvPr>
          <p:cNvSpPr txBox="1"/>
          <p:nvPr/>
        </p:nvSpPr>
        <p:spPr>
          <a:xfrm>
            <a:off x="5468940" y="1102940"/>
            <a:ext cx="6609453" cy="1600438"/>
          </a:xfrm>
          <a:prstGeom prst="rect">
            <a:avLst/>
          </a:prstGeom>
          <a:noFill/>
        </p:spPr>
        <p:txBody>
          <a:bodyPr wrap="square">
            <a:spAutoFit/>
          </a:bodyPr>
          <a:lstStyle/>
          <a:p>
            <a:pPr marL="214313" indent="-214313">
              <a:buFont typeface="Arial" panose="020B0604020202020204" pitchFamily="34" charset="0"/>
              <a:buChar char="•"/>
            </a:pPr>
            <a:r>
              <a:rPr lang="en-US" sz="1400">
                <a:latin typeface="Arial" panose="020B0604020202020204" pitchFamily="34" charset="0"/>
                <a:cs typeface="Arial" panose="020B0604020202020204" pitchFamily="34" charset="0"/>
              </a:rPr>
              <a:t>Erf A2260 has an extent of </a:t>
            </a:r>
            <a:r>
              <a:rPr lang="en-US" sz="1400" b="1">
                <a:latin typeface="Arial" panose="020B0604020202020204" pitchFamily="34" charset="0"/>
                <a:cs typeface="Arial" panose="020B0604020202020204" pitchFamily="34" charset="0"/>
              </a:rPr>
              <a:t>39 845 m2</a:t>
            </a:r>
            <a:r>
              <a:rPr lang="en-US" sz="1400">
                <a:latin typeface="Arial" panose="020B0604020202020204" pitchFamily="34" charset="0"/>
                <a:cs typeface="Arial" panose="020B0604020202020204" pitchFamily="34" charset="0"/>
              </a:rPr>
              <a:t>, only about 6 500 m2 is occupied by structures and open area with concrete paving. The remaining 33 345 m2 is vacant land which is laying idle. </a:t>
            </a:r>
          </a:p>
          <a:p>
            <a:pPr marL="214313" indent="-214313">
              <a:buFont typeface="Arial" panose="020B0604020202020204" pitchFamily="34" charset="0"/>
              <a:buChar char="•"/>
            </a:pPr>
            <a:r>
              <a:rPr lang="en-US" sz="1400">
                <a:latin typeface="Arial" panose="020B0604020202020204" pitchFamily="34" charset="0"/>
                <a:cs typeface="Arial" panose="020B0604020202020204" pitchFamily="34" charset="0"/>
              </a:rPr>
              <a:t>There are currently two structures on this site namely, the dilapidated beerhall and detergent </a:t>
            </a:r>
            <a:r>
              <a:rPr lang="en-US" sz="1400" err="1">
                <a:latin typeface="Arial" panose="020B0604020202020204" pitchFamily="34" charset="0"/>
                <a:cs typeface="Arial" panose="020B0604020202020204" pitchFamily="34" charset="0"/>
              </a:rPr>
              <a:t>centre</a:t>
            </a:r>
            <a:r>
              <a:rPr lang="en-US" sz="1400">
                <a:latin typeface="Arial" panose="020B0604020202020204" pitchFamily="34" charset="0"/>
                <a:cs typeface="Arial" panose="020B0604020202020204" pitchFamily="34" charset="0"/>
              </a:rPr>
              <a:t> under </a:t>
            </a:r>
            <a:r>
              <a:rPr lang="en-ZA" sz="1400">
                <a:latin typeface="Arial" panose="020B0604020202020204" pitchFamily="34" charset="0"/>
                <a:cs typeface="Arial" panose="020B0604020202020204" pitchFamily="34" charset="0"/>
              </a:rPr>
              <a:t>construction by Department of Economic Development, Tourism and Environmental Affairs – appointed IDFC as the Implementing agent.</a:t>
            </a:r>
          </a:p>
        </p:txBody>
      </p:sp>
      <p:pic>
        <p:nvPicPr>
          <p:cNvPr id="5" name="Picture 4">
            <a:extLst>
              <a:ext uri="{FF2B5EF4-FFF2-40B4-BE49-F238E27FC236}">
                <a16:creationId xmlns:a16="http://schemas.microsoft.com/office/drawing/2014/main" id="{ED8C5FE1-8D5D-D434-CB83-E1387A5CBED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399011" y="1104127"/>
            <a:ext cx="5003895" cy="2143181"/>
          </a:xfrm>
          <a:prstGeom prst="rect">
            <a:avLst/>
          </a:prstGeom>
        </p:spPr>
      </p:pic>
      <p:pic>
        <p:nvPicPr>
          <p:cNvPr id="7" name="Picture 6">
            <a:extLst>
              <a:ext uri="{FF2B5EF4-FFF2-40B4-BE49-F238E27FC236}">
                <a16:creationId xmlns:a16="http://schemas.microsoft.com/office/drawing/2014/main" id="{46438DC9-2016-B0F6-1682-E4F76434B4F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482139" y="3338154"/>
            <a:ext cx="4051840" cy="1610729"/>
          </a:xfrm>
          <a:prstGeom prst="rect">
            <a:avLst/>
          </a:prstGeom>
        </p:spPr>
      </p:pic>
      <p:sp>
        <p:nvSpPr>
          <p:cNvPr id="17" name="TextBox 16">
            <a:extLst>
              <a:ext uri="{FF2B5EF4-FFF2-40B4-BE49-F238E27FC236}">
                <a16:creationId xmlns:a16="http://schemas.microsoft.com/office/drawing/2014/main" id="{E3FA5151-9FD7-9E93-57DF-2ED6BA473B82}"/>
              </a:ext>
            </a:extLst>
          </p:cNvPr>
          <p:cNvSpPr txBox="1"/>
          <p:nvPr/>
        </p:nvSpPr>
        <p:spPr>
          <a:xfrm>
            <a:off x="1850646" y="4660914"/>
            <a:ext cx="2058647" cy="253916"/>
          </a:xfrm>
          <a:prstGeom prst="rect">
            <a:avLst/>
          </a:prstGeom>
          <a:noFill/>
        </p:spPr>
        <p:txBody>
          <a:bodyPr wrap="square">
            <a:spAutoFit/>
          </a:bodyPr>
          <a:lstStyle/>
          <a:p>
            <a:r>
              <a:rPr lang="en-ZA" sz="1050" b="1">
                <a:latin typeface="CIDFont+F4"/>
              </a:rPr>
              <a:t>Dilapidated beerhall structure</a:t>
            </a:r>
            <a:endParaRPr lang="en-ZA" sz="1050" b="1"/>
          </a:p>
        </p:txBody>
      </p:sp>
      <p:pic>
        <p:nvPicPr>
          <p:cNvPr id="6" name="Picture 5">
            <a:extLst>
              <a:ext uri="{FF2B5EF4-FFF2-40B4-BE49-F238E27FC236}">
                <a16:creationId xmlns:a16="http://schemas.microsoft.com/office/drawing/2014/main" id="{C092464C-6EFD-FA5F-58D3-799C8F2B3048}"/>
              </a:ext>
            </a:extLst>
          </p:cNvPr>
          <p:cNvPicPr>
            <a:picLocks noChangeAspect="1"/>
          </p:cNvPicPr>
          <p:nvPr/>
        </p:nvPicPr>
        <p:blipFill rotWithShape="1">
          <a:blip r:embed="rId7">
            <a:lum contrast="-40000"/>
          </a:blip>
          <a:srcRect t="30031"/>
          <a:stretch/>
        </p:blipFill>
        <p:spPr>
          <a:xfrm>
            <a:off x="4759113" y="3406345"/>
            <a:ext cx="6845455" cy="2289814"/>
          </a:xfrm>
          <a:prstGeom prst="rect">
            <a:avLst/>
          </a:prstGeom>
        </p:spPr>
      </p:pic>
    </p:spTree>
    <p:extLst>
      <p:ext uri="{BB962C8B-B14F-4D97-AF65-F5344CB8AC3E}">
        <p14:creationId xmlns:p14="http://schemas.microsoft.com/office/powerpoint/2010/main" val="418190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GB" b="1">
                <a:solidFill>
                  <a:schemeClr val="bg1"/>
                </a:solidFill>
              </a:rPr>
              <a:t>A1330 KWAMSANE</a:t>
            </a:r>
            <a:r>
              <a:rPr lang="en-ZA" b="1">
                <a:solidFill>
                  <a:schemeClr val="bg1"/>
                </a:solidFill>
              </a:rPr>
              <a:t> </a:t>
            </a:r>
            <a:r>
              <a:rPr lang="en-US" b="1">
                <a:solidFill>
                  <a:schemeClr val="bg1"/>
                </a:solidFill>
              </a:rPr>
              <a:t>- OVERVIEW</a:t>
            </a:r>
          </a:p>
        </p:txBody>
      </p:sp>
      <p:sp>
        <p:nvSpPr>
          <p:cNvPr id="23082" name="Google Shape;23082;p54"/>
          <p:cNvSpPr txBox="1">
            <a:spLocks noGrp="1"/>
          </p:cNvSpPr>
          <p:nvPr>
            <p:ph type="sldNum" sz="quarter" idx="12"/>
          </p:nvPr>
        </p:nvSpPr>
        <p:spPr>
          <a:xfrm>
            <a:off x="10640271" y="663524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26</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369332"/>
          </a:xfrm>
          <a:prstGeom prst="rect">
            <a:avLst/>
          </a:prstGeom>
          <a:solidFill>
            <a:schemeClr val="bg1">
              <a:lumMod val="85000"/>
            </a:schemeClr>
          </a:solidFill>
        </p:spPr>
        <p:txBody>
          <a:bodyPr wrap="square">
            <a:spAutoFit/>
          </a:bodyPr>
          <a:lstStyle/>
          <a:p>
            <a:pPr algn="l"/>
            <a:r>
              <a:rPr lang="en-US" sz="1800" b="0" i="0" u="none" strike="noStrike" baseline="0">
                <a:latin typeface="CIDFont+F1"/>
              </a:rPr>
              <a:t>A1330 </a:t>
            </a:r>
            <a:r>
              <a:rPr lang="en-US" sz="1800" b="0" i="0" u="none" strike="noStrike" baseline="0" err="1">
                <a:latin typeface="CIDFont+F1"/>
              </a:rPr>
              <a:t>Kwamsane</a:t>
            </a:r>
            <a:r>
              <a:rPr lang="en-US" sz="1800" b="0" i="0" u="none" strike="noStrike" baseline="0">
                <a:latin typeface="CIDFont+F1"/>
              </a:rPr>
              <a:t> is </a:t>
            </a:r>
            <a:r>
              <a:rPr lang="en-US" sz="1800" b="0" i="0" u="none" strike="noStrike" baseline="0">
                <a:latin typeface="CIDFont+F2"/>
              </a:rPr>
              <a:t>vacant commercial land </a:t>
            </a:r>
            <a:r>
              <a:rPr lang="en-US" sz="1800" b="0" i="0" u="none" strike="noStrike" baseline="0">
                <a:latin typeface="CIDFont+F1"/>
              </a:rPr>
              <a:t>located at </a:t>
            </a:r>
            <a:r>
              <a:rPr lang="en-US" sz="1800" b="0" i="0" u="none" strike="noStrike" baseline="0" err="1">
                <a:latin typeface="CIDFont+F1"/>
              </a:rPr>
              <a:t>Kwamsane</a:t>
            </a:r>
            <a:r>
              <a:rPr lang="en-US" sz="1800" b="0" i="0" u="none" strike="noStrike" baseline="0">
                <a:latin typeface="CIDFont+F1"/>
              </a:rPr>
              <a:t>, within </a:t>
            </a:r>
            <a:r>
              <a:rPr lang="en-US" sz="1800" b="0" i="0" u="none" strike="noStrike" baseline="0" err="1">
                <a:latin typeface="CIDFont+F1"/>
              </a:rPr>
              <a:t>Mtubatuba</a:t>
            </a:r>
            <a:r>
              <a:rPr lang="en-US" sz="1800" b="0" i="0" u="none" strike="noStrike" baseline="0">
                <a:latin typeface="CIDFont+F1"/>
              </a:rPr>
              <a:t> Local Municipality, </a:t>
            </a:r>
            <a:r>
              <a:rPr lang="en-ZA" sz="1800" b="0" i="0" u="none" strike="noStrike" baseline="0">
                <a:latin typeface="CIDFont+F1"/>
              </a:rPr>
              <a:t>KwaZulu 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3909054082"/>
              </p:ext>
            </p:extLst>
          </p:nvPr>
        </p:nvGraphicFramePr>
        <p:xfrm>
          <a:off x="221046" y="3793971"/>
          <a:ext cx="4387899" cy="2008212"/>
        </p:xfrm>
        <a:graphic>
          <a:graphicData uri="http://schemas.openxmlformats.org/drawingml/2006/table">
            <a:tbl>
              <a:tblPr firstRow="1" bandRow="1">
                <a:tableStyleId>{5940675A-B579-460E-94D1-54222C63F5DA}</a:tableStyleId>
              </a:tblPr>
              <a:tblGrid>
                <a:gridCol w="1601251">
                  <a:extLst>
                    <a:ext uri="{9D8B030D-6E8A-4147-A177-3AD203B41FA5}">
                      <a16:colId xmlns:a16="http://schemas.microsoft.com/office/drawing/2014/main" val="944063566"/>
                    </a:ext>
                  </a:extLst>
                </a:gridCol>
                <a:gridCol w="2786648">
                  <a:extLst>
                    <a:ext uri="{9D8B030D-6E8A-4147-A177-3AD203B41FA5}">
                      <a16:colId xmlns:a16="http://schemas.microsoft.com/office/drawing/2014/main" val="4051197514"/>
                    </a:ext>
                  </a:extLst>
                </a:gridCol>
              </a:tblGrid>
              <a:tr h="291522">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91522">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297 m</a:t>
                      </a:r>
                      <a:r>
                        <a:rPr lang="en-ZA" sz="1100" b="0" u="none" strike="noStrike" kern="1200" baseline="30000">
                          <a:solidFill>
                            <a:schemeClr val="dk1"/>
                          </a:solidFill>
                        </a:rPr>
                        <a:t>2</a:t>
                      </a:r>
                      <a:r>
                        <a:rPr lang="en-ZA" sz="1100" b="0" u="none" strike="noStrike" kern="1200" baseline="0">
                          <a:solidFill>
                            <a:schemeClr val="dk1"/>
                          </a:solidFill>
                        </a:rPr>
                        <a:t> </a:t>
                      </a:r>
                      <a:endParaRPr lang="en-ZA" sz="1100"/>
                    </a:p>
                  </a:txBody>
                  <a:tcPr/>
                </a:tc>
                <a:extLst>
                  <a:ext uri="{0D108BD9-81ED-4DB2-BD59-A6C34878D82A}">
                    <a16:rowId xmlns:a16="http://schemas.microsoft.com/office/drawing/2014/main" val="2398123999"/>
                  </a:ext>
                </a:extLst>
              </a:tr>
              <a:tr h="291522">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291522">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vacant land</a:t>
                      </a:r>
                    </a:p>
                  </a:txBody>
                  <a:tcPr/>
                </a:tc>
                <a:extLst>
                  <a:ext uri="{0D108BD9-81ED-4DB2-BD59-A6C34878D82A}">
                    <a16:rowId xmlns:a16="http://schemas.microsoft.com/office/drawing/2014/main" val="1356731659"/>
                  </a:ext>
                </a:extLst>
              </a:tr>
              <a:tr h="212305">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291522">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2314991693"/>
                  </a:ext>
                </a:extLst>
              </a:tr>
              <a:tr h="291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a:solidFill>
                            <a:schemeClr val="tx1"/>
                          </a:solidFill>
                          <a:latin typeface="+mn-lt"/>
                          <a:ea typeface="+mn-ea"/>
                          <a:cs typeface="+mn-cs"/>
                        </a:rPr>
                        <a:t>No Boundary fence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25221BF8-355A-56FA-8707-7D62145AE7F8}"/>
              </a:ext>
            </a:extLst>
          </p:cNvPr>
          <p:cNvPicPr>
            <a:picLocks noChangeAspect="1"/>
          </p:cNvPicPr>
          <p:nvPr/>
        </p:nvPicPr>
        <p:blipFill>
          <a:blip r:embed="rId3"/>
          <a:stretch>
            <a:fillRect/>
          </a:stretch>
        </p:blipFill>
        <p:spPr>
          <a:xfrm>
            <a:off x="221047" y="951755"/>
            <a:ext cx="4766590" cy="2728196"/>
          </a:xfrm>
          <a:prstGeom prst="rect">
            <a:avLst/>
          </a:prstGeom>
        </p:spPr>
      </p:pic>
      <p:sp>
        <p:nvSpPr>
          <p:cNvPr id="7" name="TextBox 6">
            <a:extLst>
              <a:ext uri="{FF2B5EF4-FFF2-40B4-BE49-F238E27FC236}">
                <a16:creationId xmlns:a16="http://schemas.microsoft.com/office/drawing/2014/main" id="{AC9669CD-6766-C59A-8C21-54A6384DB67F}"/>
              </a:ext>
            </a:extLst>
          </p:cNvPr>
          <p:cNvSpPr txBox="1"/>
          <p:nvPr/>
        </p:nvSpPr>
        <p:spPr>
          <a:xfrm>
            <a:off x="5098782" y="900635"/>
            <a:ext cx="6899254" cy="2062103"/>
          </a:xfrm>
          <a:prstGeom prst="rect">
            <a:avLst/>
          </a:prstGeom>
          <a:noFill/>
        </p:spPr>
        <p:txBody>
          <a:bodyPr wrap="square">
            <a:spAutoFit/>
          </a:bodyPr>
          <a:lstStyle/>
          <a:p>
            <a:pPr marL="285750" indent="-285750" algn="l">
              <a:buFont typeface="Arial" panose="020B0604020202020204" pitchFamily="34" charset="0"/>
              <a:buChar char="•"/>
            </a:pPr>
            <a:r>
              <a:rPr lang="en-US" sz="1600" b="0" i="0" u="none" strike="noStrike" baseline="0">
                <a:latin typeface="CIDFont+F1"/>
              </a:rPr>
              <a:t>The property is located amongst a roll of small sized commercial plots within the </a:t>
            </a:r>
            <a:r>
              <a:rPr lang="en-US" sz="1600" err="1">
                <a:latin typeface="CIDFont+F1"/>
              </a:rPr>
              <a:t>K</a:t>
            </a:r>
            <a:r>
              <a:rPr lang="en-US" sz="1600" b="0" i="0" u="none" strike="noStrike" baseline="0" err="1">
                <a:latin typeface="CIDFont+F1"/>
              </a:rPr>
              <a:t>wamsane</a:t>
            </a:r>
            <a:r>
              <a:rPr lang="en-US" sz="1600" b="0" i="0" u="none" strike="noStrike" baseline="0">
                <a:latin typeface="CIDFont+F1"/>
              </a:rPr>
              <a:t> business </a:t>
            </a:r>
            <a:r>
              <a:rPr lang="en-US" sz="1600" b="0" i="0" u="none" strike="noStrike" baseline="0" err="1">
                <a:latin typeface="CIDFont+F1"/>
              </a:rPr>
              <a:t>centre</a:t>
            </a:r>
            <a:r>
              <a:rPr lang="en-US" sz="1600" b="0" i="0" u="none" strike="noStrike" baseline="0">
                <a:latin typeface="CIDFont+F1"/>
              </a:rPr>
              <a:t>. </a:t>
            </a:r>
          </a:p>
          <a:p>
            <a:pPr marL="285750" indent="-285750" algn="l">
              <a:buFont typeface="Arial" panose="020B0604020202020204" pitchFamily="34" charset="0"/>
              <a:buChar char="•"/>
            </a:pPr>
            <a:r>
              <a:rPr lang="en-US" sz="1600" b="0" i="0" u="none" strike="noStrike" baseline="0">
                <a:latin typeface="CIDFont+F1"/>
              </a:rPr>
              <a:t>All the sites are vacant and do not have any signs of structural invasion.</a:t>
            </a:r>
          </a:p>
          <a:p>
            <a:pPr marL="285750" indent="-285750" algn="l">
              <a:buFont typeface="Arial" panose="020B0604020202020204" pitchFamily="34" charset="0"/>
              <a:buChar char="•"/>
            </a:pPr>
            <a:r>
              <a:rPr lang="en-US" sz="1600">
                <a:latin typeface="CIDFont+F1"/>
              </a:rPr>
              <a:t>T</a:t>
            </a:r>
            <a:r>
              <a:rPr lang="en-US" sz="1600" b="0" i="0" u="none" strike="noStrike" baseline="0">
                <a:latin typeface="CIDFont+F1"/>
              </a:rPr>
              <a:t>here currently exists an informal access road which passes through erf A1330 and A1289</a:t>
            </a:r>
          </a:p>
          <a:p>
            <a:pPr marL="285750" indent="-285750" algn="l">
              <a:buFont typeface="Arial" panose="020B0604020202020204" pitchFamily="34" charset="0"/>
              <a:buChar char="•"/>
            </a:pPr>
            <a:r>
              <a:rPr lang="en-ZA" sz="1600">
                <a:latin typeface="CIDFont+F1"/>
              </a:rPr>
              <a:t>Other businesses operating in the area: Local Supermarket; </a:t>
            </a:r>
            <a:r>
              <a:rPr lang="en-US" sz="1600">
                <a:latin typeface="CIDFont+F1"/>
              </a:rPr>
              <a:t>Local building hardware and building supplies and Bit by Bit night club.</a:t>
            </a:r>
          </a:p>
          <a:p>
            <a:pPr algn="l"/>
            <a:endParaRPr lang="en-US" sz="1600">
              <a:latin typeface="CIDFont+F1"/>
            </a:endParaRPr>
          </a:p>
        </p:txBody>
      </p:sp>
      <p:pic>
        <p:nvPicPr>
          <p:cNvPr id="12" name="Picture 11">
            <a:extLst>
              <a:ext uri="{FF2B5EF4-FFF2-40B4-BE49-F238E27FC236}">
                <a16:creationId xmlns:a16="http://schemas.microsoft.com/office/drawing/2014/main" id="{E421235B-BE39-1CFE-5DBF-1CD6FFB90C29}"/>
              </a:ext>
            </a:extLst>
          </p:cNvPr>
          <p:cNvPicPr>
            <a:picLocks noChangeAspect="1"/>
          </p:cNvPicPr>
          <p:nvPr/>
        </p:nvPicPr>
        <p:blipFill>
          <a:blip r:embed="rId4"/>
          <a:stretch>
            <a:fillRect/>
          </a:stretch>
        </p:blipFill>
        <p:spPr>
          <a:xfrm>
            <a:off x="4720090" y="3925061"/>
            <a:ext cx="3170195" cy="2682472"/>
          </a:xfrm>
          <a:prstGeom prst="rect">
            <a:avLst/>
          </a:prstGeom>
        </p:spPr>
      </p:pic>
      <p:pic>
        <p:nvPicPr>
          <p:cNvPr id="16" name="Picture 15">
            <a:extLst>
              <a:ext uri="{FF2B5EF4-FFF2-40B4-BE49-F238E27FC236}">
                <a16:creationId xmlns:a16="http://schemas.microsoft.com/office/drawing/2014/main" id="{86190A4A-1369-1574-C139-12EF37293B6F}"/>
              </a:ext>
            </a:extLst>
          </p:cNvPr>
          <p:cNvPicPr>
            <a:picLocks noChangeAspect="1"/>
          </p:cNvPicPr>
          <p:nvPr/>
        </p:nvPicPr>
        <p:blipFill>
          <a:blip r:embed="rId5"/>
          <a:stretch>
            <a:fillRect/>
          </a:stretch>
        </p:blipFill>
        <p:spPr>
          <a:xfrm>
            <a:off x="8001430" y="3915825"/>
            <a:ext cx="3886537" cy="2682472"/>
          </a:xfrm>
          <a:prstGeom prst="rect">
            <a:avLst/>
          </a:prstGeom>
        </p:spPr>
      </p:pic>
    </p:spTree>
    <p:extLst>
      <p:ext uri="{BB962C8B-B14F-4D97-AF65-F5344CB8AC3E}">
        <p14:creationId xmlns:p14="http://schemas.microsoft.com/office/powerpoint/2010/main" val="3658466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GB" b="1">
                <a:solidFill>
                  <a:schemeClr val="bg1"/>
                </a:solidFill>
              </a:rPr>
              <a:t>A1281 KWAMSANE </a:t>
            </a:r>
            <a:r>
              <a:rPr lang="en-US" b="1">
                <a:solidFill>
                  <a:schemeClr val="bg1"/>
                </a:solidFill>
              </a:rPr>
              <a:t>- OVERVIEW</a:t>
            </a:r>
          </a:p>
        </p:txBody>
      </p:sp>
      <p:sp>
        <p:nvSpPr>
          <p:cNvPr id="23082" name="Google Shape;23082;p54"/>
          <p:cNvSpPr txBox="1">
            <a:spLocks noGrp="1"/>
          </p:cNvSpPr>
          <p:nvPr>
            <p:ph type="sldNum" sz="quarter" idx="12"/>
          </p:nvPr>
        </p:nvSpPr>
        <p:spPr>
          <a:xfrm>
            <a:off x="10803704" y="6599102"/>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lang="en-US" sz="1100" b="1">
                <a:solidFill>
                  <a:schemeClr val="tx1"/>
                </a:solidFill>
                <a:ea typeface="+mn-ea"/>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27</a:t>
            </a:fld>
            <a:endParaRPr sz="1100" b="1">
              <a:solidFill>
                <a:schemeClr val="tx1"/>
              </a:solidFill>
              <a:ea typeface="+mn-ea"/>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369332"/>
          </a:xfrm>
          <a:prstGeom prst="rect">
            <a:avLst/>
          </a:prstGeom>
          <a:solidFill>
            <a:schemeClr val="bg1">
              <a:lumMod val="85000"/>
            </a:schemeClr>
          </a:solidFill>
        </p:spPr>
        <p:txBody>
          <a:bodyPr wrap="square">
            <a:spAutoFit/>
          </a:bodyPr>
          <a:lstStyle/>
          <a:p>
            <a:pPr algn="l"/>
            <a:r>
              <a:rPr lang="en-US" sz="1800" b="0" i="0" u="none" strike="noStrike" baseline="0">
                <a:latin typeface="CIDFont+F1"/>
              </a:rPr>
              <a:t>A1281 </a:t>
            </a:r>
            <a:r>
              <a:rPr lang="en-US" sz="1800" b="0" i="0" u="none" strike="noStrike" baseline="0" err="1">
                <a:latin typeface="CIDFont+F1"/>
              </a:rPr>
              <a:t>Kwamsane</a:t>
            </a:r>
            <a:r>
              <a:rPr lang="en-US" sz="1800" b="0" i="0" u="none" strike="noStrike" baseline="0">
                <a:latin typeface="CIDFont+F1"/>
              </a:rPr>
              <a:t> is </a:t>
            </a:r>
            <a:r>
              <a:rPr lang="en-US" sz="1800" b="0" i="0" u="none" strike="noStrike" baseline="0">
                <a:latin typeface="CIDFont+F2"/>
              </a:rPr>
              <a:t>invaded commercial land </a:t>
            </a:r>
            <a:r>
              <a:rPr lang="en-US" sz="1800" b="0" i="0" u="none" strike="noStrike" baseline="0">
                <a:latin typeface="CIDFont+F1"/>
              </a:rPr>
              <a:t>located at </a:t>
            </a:r>
            <a:r>
              <a:rPr lang="en-US" sz="1800" b="0" i="0" u="none" strike="noStrike" baseline="0" err="1">
                <a:latin typeface="CIDFont+F1"/>
              </a:rPr>
              <a:t>Kwamsane</a:t>
            </a:r>
            <a:r>
              <a:rPr lang="en-US" sz="1800" b="0" i="0" u="none" strike="noStrike" baseline="0">
                <a:latin typeface="CIDFont+F1"/>
              </a:rPr>
              <a:t>, within </a:t>
            </a:r>
            <a:r>
              <a:rPr lang="en-US" sz="1800" b="0" i="0" u="none" strike="noStrike" baseline="0" err="1">
                <a:latin typeface="CIDFont+F1"/>
              </a:rPr>
              <a:t>Mtubatuba</a:t>
            </a:r>
            <a:r>
              <a:rPr lang="en-US" sz="1800" b="0" i="0" u="none" strike="noStrike" baseline="0">
                <a:latin typeface="CIDFont+F1"/>
              </a:rPr>
              <a:t> Local Municipality, </a:t>
            </a:r>
            <a:r>
              <a:rPr lang="en-ZA" sz="1800" b="0" i="0" u="none" strike="noStrike" baseline="0">
                <a:latin typeface="CIDFont+F1"/>
              </a:rPr>
              <a:t>KwaZulu 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731161" y="984128"/>
            <a:ext cx="6320240" cy="2862322"/>
          </a:xfrm>
          <a:prstGeom prst="rect">
            <a:avLst/>
          </a:prstGeom>
          <a:noFill/>
        </p:spPr>
        <p:txBody>
          <a:bodyPr wrap="square">
            <a:spAutoFit/>
          </a:bodyPr>
          <a:lstStyle/>
          <a:p>
            <a:pPr marL="285750" indent="-285750" algn="l">
              <a:buFont typeface="Arial" panose="020B0604020202020204" pitchFamily="34" charset="0"/>
              <a:buChar char="•"/>
            </a:pPr>
            <a:r>
              <a:rPr lang="en-US" sz="1800" b="0" i="0" u="none" strike="noStrike" baseline="0">
                <a:latin typeface="CIDFont+F1"/>
              </a:rPr>
              <a:t>The land has been occupied by the Zion Christian Church (ZCC) since 1989 as indicated by </a:t>
            </a:r>
            <a:r>
              <a:rPr lang="en-US" sz="1800" b="0" i="0" u="none" strike="noStrike" baseline="0" err="1">
                <a:latin typeface="CIDFont+F1"/>
              </a:rPr>
              <a:t>Mtubatuba</a:t>
            </a:r>
            <a:r>
              <a:rPr lang="en-US" sz="1800" b="0" i="0" u="none" strike="noStrike" baseline="0">
                <a:latin typeface="CIDFont+F1"/>
              </a:rPr>
              <a:t> Municipality, in a communication letter issued by the Municipal Manager.</a:t>
            </a:r>
          </a:p>
          <a:p>
            <a:pPr marL="285750" indent="-285750" algn="l">
              <a:buFont typeface="Arial" panose="020B0604020202020204" pitchFamily="34" charset="0"/>
              <a:buChar char="•"/>
            </a:pPr>
            <a:r>
              <a:rPr lang="en-US">
                <a:latin typeface="CIDFont+F1"/>
              </a:rPr>
              <a:t>ZCC church leader indicated that the church was indeed allocated to them by the Local Municipality. However, upon enquiring with the Municipality, only the letter confirming the land allocation to ZCC was issued without any supporting documentation for the allocation. Further stated in the letter is that the land is zoned as a place of </a:t>
            </a:r>
            <a:r>
              <a:rPr lang="en-US" sz="1800" b="0" i="0" u="none" strike="noStrike" baseline="0">
                <a:latin typeface="CIDFont+F1"/>
              </a:rPr>
              <a:t>Worship, possibly due to the land being occupied by the Church for such a long time.</a:t>
            </a: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93964" y="3939093"/>
          <a:ext cx="3981482" cy="2320290"/>
        </p:xfrm>
        <a:graphic>
          <a:graphicData uri="http://schemas.openxmlformats.org/drawingml/2006/table">
            <a:tbl>
              <a:tblPr firstRow="1" bandRow="1">
                <a:tableStyleId>{5940675A-B579-460E-94D1-54222C63F5DA}</a:tableStyleId>
              </a:tblPr>
              <a:tblGrid>
                <a:gridCol w="1261229">
                  <a:extLst>
                    <a:ext uri="{9D8B030D-6E8A-4147-A177-3AD203B41FA5}">
                      <a16:colId xmlns:a16="http://schemas.microsoft.com/office/drawing/2014/main" val="944063566"/>
                    </a:ext>
                  </a:extLst>
                </a:gridCol>
                <a:gridCol w="2720253">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pPr algn="l">
                        <a:lnSpc>
                          <a:spcPct val="107000"/>
                        </a:lnSpc>
                        <a:spcAft>
                          <a:spcPts val="500"/>
                        </a:spcAft>
                      </a:pPr>
                      <a:r>
                        <a:rPr lang="en-US" sz="1100" b="1">
                          <a:solidFill>
                            <a:schemeClr val="tx1"/>
                          </a:solidFill>
                          <a:effectLst/>
                          <a:latin typeface="+mn-lt"/>
                          <a:ea typeface="Calibri" panose="020F0502020204030204" pitchFamily="34" charset="0"/>
                          <a:cs typeface="Arial" panose="020B0604020202020204" pitchFamily="34" charset="0"/>
                        </a:rPr>
                        <a:t>3664 m2</a:t>
                      </a:r>
                      <a:endParaRPr lang="en-ZA" sz="1100" b="1">
                        <a:solidFill>
                          <a:schemeClr val="tx1"/>
                        </a:solidFill>
                        <a:effectLst/>
                        <a:latin typeface="+mn-lt"/>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Invaded by Zion Christian Church (ZCC).</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Mesh Wire Steel Gates</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Mesh Wire Fencing</a:t>
                      </a:r>
                      <a:endParaRPr lang="en-ZA" sz="8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0C262E3A-8DC8-20B7-1702-ACD04929C24C}"/>
              </a:ext>
            </a:extLst>
          </p:cNvPr>
          <p:cNvPicPr>
            <a:picLocks noChangeAspect="1"/>
          </p:cNvPicPr>
          <p:nvPr/>
        </p:nvPicPr>
        <p:blipFill>
          <a:blip r:embed="rId3"/>
          <a:stretch>
            <a:fillRect/>
          </a:stretch>
        </p:blipFill>
        <p:spPr>
          <a:xfrm>
            <a:off x="205253" y="990389"/>
            <a:ext cx="5428932" cy="2845686"/>
          </a:xfrm>
          <a:prstGeom prst="rect">
            <a:avLst/>
          </a:prstGeom>
        </p:spPr>
      </p:pic>
      <p:pic>
        <p:nvPicPr>
          <p:cNvPr id="9" name="Picture 8">
            <a:extLst>
              <a:ext uri="{FF2B5EF4-FFF2-40B4-BE49-F238E27FC236}">
                <a16:creationId xmlns:a16="http://schemas.microsoft.com/office/drawing/2014/main" id="{9A8201D2-345C-5035-227B-B597BD8107BE}"/>
              </a:ext>
            </a:extLst>
          </p:cNvPr>
          <p:cNvPicPr>
            <a:picLocks noChangeAspect="1"/>
          </p:cNvPicPr>
          <p:nvPr/>
        </p:nvPicPr>
        <p:blipFill>
          <a:blip r:embed="rId4"/>
          <a:stretch>
            <a:fillRect/>
          </a:stretch>
        </p:blipFill>
        <p:spPr>
          <a:xfrm>
            <a:off x="4274477" y="3982468"/>
            <a:ext cx="3962743" cy="2616634"/>
          </a:xfrm>
          <a:prstGeom prst="rect">
            <a:avLst/>
          </a:prstGeom>
        </p:spPr>
      </p:pic>
      <p:pic>
        <p:nvPicPr>
          <p:cNvPr id="13" name="Picture 12">
            <a:extLst>
              <a:ext uri="{FF2B5EF4-FFF2-40B4-BE49-F238E27FC236}">
                <a16:creationId xmlns:a16="http://schemas.microsoft.com/office/drawing/2014/main" id="{A387C399-5838-4FA9-BD43-ED6557F50449}"/>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8306492" y="3982468"/>
            <a:ext cx="3744909" cy="2616634"/>
          </a:xfrm>
          <a:prstGeom prst="rect">
            <a:avLst/>
          </a:prstGeom>
        </p:spPr>
      </p:pic>
    </p:spTree>
    <p:extLst>
      <p:ext uri="{BB962C8B-B14F-4D97-AF65-F5344CB8AC3E}">
        <p14:creationId xmlns:p14="http://schemas.microsoft.com/office/powerpoint/2010/main" val="1103081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rPr>
              <a:t>LOT 16 MELMOTH - OVERVIEW</a:t>
            </a:r>
          </a:p>
        </p:txBody>
      </p:sp>
      <p:sp>
        <p:nvSpPr>
          <p:cNvPr id="23082" name="Google Shape;23082;p54"/>
          <p:cNvSpPr txBox="1">
            <a:spLocks noGrp="1"/>
          </p:cNvSpPr>
          <p:nvPr>
            <p:ph type="sldNum" sz="quarter" idx="12"/>
          </p:nvPr>
        </p:nvSpPr>
        <p:spPr>
          <a:xfrm>
            <a:off x="10640271" y="663524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28</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646331"/>
          </a:xfrm>
          <a:prstGeom prst="rect">
            <a:avLst/>
          </a:prstGeom>
          <a:solidFill>
            <a:schemeClr val="bg1">
              <a:lumMod val="85000"/>
            </a:schemeClr>
          </a:solidFill>
        </p:spPr>
        <p:txBody>
          <a:bodyPr wrap="square">
            <a:spAutoFit/>
          </a:bodyPr>
          <a:lstStyle/>
          <a:p>
            <a:pPr algn="l"/>
            <a:r>
              <a:rPr lang="en-ZA" sz="1800" b="0" i="0" u="none" strike="noStrike" baseline="0">
                <a:latin typeface="CIDFont+F1"/>
              </a:rPr>
              <a:t>Lot 16 Melmoth is a </a:t>
            </a:r>
            <a:r>
              <a:rPr lang="en-ZA" sz="1800" b="0" i="0" u="none" strike="noStrike" baseline="0">
                <a:latin typeface="CIDFont+F2"/>
              </a:rPr>
              <a:t>vacant commercial land </a:t>
            </a:r>
            <a:r>
              <a:rPr lang="en-ZA" sz="1800" b="0" i="0" u="none" strike="noStrike" baseline="0">
                <a:latin typeface="CIDFont+F1"/>
              </a:rPr>
              <a:t>located at Melmoth within </a:t>
            </a:r>
            <a:r>
              <a:rPr lang="en-ZA" sz="1800" b="0" i="0" u="none" strike="noStrike" baseline="0" err="1">
                <a:latin typeface="CIDFont+F1"/>
              </a:rPr>
              <a:t>Mthonjaneni</a:t>
            </a:r>
            <a:r>
              <a:rPr lang="en-ZA" sz="1800" b="0" i="0" u="none" strike="noStrike" baseline="0">
                <a:latin typeface="CIDFont+F1"/>
              </a:rPr>
              <a:t> Municipality, Melmoth,</a:t>
            </a:r>
          </a:p>
          <a:p>
            <a:pPr algn="l"/>
            <a:r>
              <a:rPr lang="en-ZA" sz="1800" b="0" i="0" u="none" strike="noStrike" baseline="0">
                <a:latin typeface="CIDFont+F1"/>
              </a:rPr>
              <a:t>KwaZulu-Natal.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1112677391"/>
              </p:ext>
            </p:extLst>
          </p:nvPr>
        </p:nvGraphicFramePr>
        <p:xfrm>
          <a:off x="291116" y="4969138"/>
          <a:ext cx="4387899" cy="1749132"/>
        </p:xfrm>
        <a:graphic>
          <a:graphicData uri="http://schemas.openxmlformats.org/drawingml/2006/table">
            <a:tbl>
              <a:tblPr firstRow="1" bandRow="1">
                <a:tableStyleId>{5940675A-B579-460E-94D1-54222C63F5DA}</a:tableStyleId>
              </a:tblPr>
              <a:tblGrid>
                <a:gridCol w="1601251">
                  <a:extLst>
                    <a:ext uri="{9D8B030D-6E8A-4147-A177-3AD203B41FA5}">
                      <a16:colId xmlns:a16="http://schemas.microsoft.com/office/drawing/2014/main" val="944063566"/>
                    </a:ext>
                  </a:extLst>
                </a:gridCol>
                <a:gridCol w="2786648">
                  <a:extLst>
                    <a:ext uri="{9D8B030D-6E8A-4147-A177-3AD203B41FA5}">
                      <a16:colId xmlns:a16="http://schemas.microsoft.com/office/drawing/2014/main" val="4051197514"/>
                    </a:ext>
                  </a:extLst>
                </a:gridCol>
              </a:tblGrid>
              <a:tr h="291522">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91522">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2.4 HA</a:t>
                      </a:r>
                      <a:endParaRPr lang="en-ZA" sz="1100"/>
                    </a:p>
                  </a:txBody>
                  <a:tcPr/>
                </a:tc>
                <a:extLst>
                  <a:ext uri="{0D108BD9-81ED-4DB2-BD59-A6C34878D82A}">
                    <a16:rowId xmlns:a16="http://schemas.microsoft.com/office/drawing/2014/main" val="2398123999"/>
                  </a:ext>
                </a:extLst>
              </a:tr>
              <a:tr h="291522">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291522">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vacant land</a:t>
                      </a:r>
                    </a:p>
                  </a:txBody>
                  <a:tcPr/>
                </a:tc>
                <a:extLst>
                  <a:ext uri="{0D108BD9-81ED-4DB2-BD59-A6C34878D82A}">
                    <a16:rowId xmlns:a16="http://schemas.microsoft.com/office/drawing/2014/main" val="1356731659"/>
                  </a:ext>
                </a:extLst>
              </a:tr>
              <a:tr h="291522">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2314991693"/>
                  </a:ext>
                </a:extLst>
              </a:tr>
              <a:tr h="291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a:solidFill>
                            <a:schemeClr val="tx1"/>
                          </a:solidFill>
                          <a:latin typeface="+mn-lt"/>
                          <a:ea typeface="+mn-ea"/>
                          <a:cs typeface="+mn-cs"/>
                        </a:rPr>
                        <a:t>No Boundary fence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sp>
        <p:nvSpPr>
          <p:cNvPr id="7" name="TextBox 6">
            <a:extLst>
              <a:ext uri="{FF2B5EF4-FFF2-40B4-BE49-F238E27FC236}">
                <a16:creationId xmlns:a16="http://schemas.microsoft.com/office/drawing/2014/main" id="{AC9669CD-6766-C59A-8C21-54A6384DB67F}"/>
              </a:ext>
            </a:extLst>
          </p:cNvPr>
          <p:cNvSpPr txBox="1"/>
          <p:nvPr/>
        </p:nvSpPr>
        <p:spPr>
          <a:xfrm>
            <a:off x="5453150" y="1331551"/>
            <a:ext cx="6899254" cy="2031325"/>
          </a:xfrm>
          <a:prstGeom prst="rect">
            <a:avLst/>
          </a:prstGeom>
          <a:noFill/>
        </p:spPr>
        <p:txBody>
          <a:bodyPr wrap="square">
            <a:spAutoFit/>
          </a:bodyPr>
          <a:lstStyle/>
          <a:p>
            <a:pPr marL="285750" indent="-285750" algn="l">
              <a:buFont typeface="Arial" panose="020B0604020202020204" pitchFamily="34" charset="0"/>
              <a:buChar char="•"/>
            </a:pPr>
            <a:r>
              <a:rPr lang="en-ZA" sz="1800" b="0" i="0" u="none" strike="noStrike" baseline="0">
                <a:latin typeface="CIDFont+F1"/>
              </a:rPr>
              <a:t>Property is situated within at the outskirts of the Industrial area of Melmoth. It is fully registered to </a:t>
            </a:r>
            <a:r>
              <a:rPr lang="en-ZA" sz="1800" b="0" i="0" u="none" strike="noStrike" baseline="0">
                <a:latin typeface="CIDFont+F2"/>
              </a:rPr>
              <a:t>Ithala</a:t>
            </a:r>
          </a:p>
          <a:p>
            <a:pPr marL="285750" indent="-285750" algn="l">
              <a:buFont typeface="Arial" panose="020B0604020202020204" pitchFamily="34" charset="0"/>
              <a:buChar char="•"/>
            </a:pPr>
            <a:r>
              <a:rPr lang="en-ZA" sz="1800" b="0" i="0" u="none" strike="noStrike" baseline="0">
                <a:latin typeface="CIDFont+F2"/>
              </a:rPr>
              <a:t>Development Finance Corporation limited </a:t>
            </a:r>
            <a:r>
              <a:rPr lang="en-ZA" sz="1800" b="0" i="0" u="none" strike="noStrike" baseline="0">
                <a:latin typeface="CIDFont+F1"/>
              </a:rPr>
              <a:t>with a full extent of 2.4218 Hectares. The land is fully vacant</a:t>
            </a:r>
          </a:p>
          <a:p>
            <a:pPr marL="285750" indent="-285750" algn="l">
              <a:buFont typeface="Arial" panose="020B0604020202020204" pitchFamily="34" charset="0"/>
              <a:buChar char="•"/>
            </a:pPr>
            <a:r>
              <a:rPr lang="en-ZA" sz="1800" b="0" i="0" u="none" strike="noStrike" baseline="0">
                <a:latin typeface="CIDFont+F1"/>
              </a:rPr>
              <a:t>without any form of invasion. It is located on prime land such that multiple commercial projects can be undertaken including the development of an Industrial Estate.</a:t>
            </a:r>
            <a:endParaRPr lang="en-US" sz="1600">
              <a:latin typeface="CIDFont+F1"/>
            </a:endParaRPr>
          </a:p>
        </p:txBody>
      </p:sp>
      <p:pic>
        <p:nvPicPr>
          <p:cNvPr id="4" name="Picture 3">
            <a:extLst>
              <a:ext uri="{FF2B5EF4-FFF2-40B4-BE49-F238E27FC236}">
                <a16:creationId xmlns:a16="http://schemas.microsoft.com/office/drawing/2014/main" id="{69680AF0-20D8-849E-620A-10453821EF90}"/>
              </a:ext>
            </a:extLst>
          </p:cNvPr>
          <p:cNvPicPr>
            <a:picLocks noChangeAspect="1"/>
          </p:cNvPicPr>
          <p:nvPr/>
        </p:nvPicPr>
        <p:blipFill>
          <a:blip r:embed="rId3"/>
          <a:stretch>
            <a:fillRect/>
          </a:stretch>
        </p:blipFill>
        <p:spPr>
          <a:xfrm>
            <a:off x="291116" y="1157054"/>
            <a:ext cx="5162034" cy="3732098"/>
          </a:xfrm>
          <a:prstGeom prst="rect">
            <a:avLst/>
          </a:prstGeom>
        </p:spPr>
      </p:pic>
      <p:pic>
        <p:nvPicPr>
          <p:cNvPr id="9" name="Picture 8">
            <a:extLst>
              <a:ext uri="{FF2B5EF4-FFF2-40B4-BE49-F238E27FC236}">
                <a16:creationId xmlns:a16="http://schemas.microsoft.com/office/drawing/2014/main" id="{11ACD7D2-AC38-455E-6681-9D66C25662E3}"/>
              </a:ext>
            </a:extLst>
          </p:cNvPr>
          <p:cNvPicPr>
            <a:picLocks noChangeAspect="1"/>
          </p:cNvPicPr>
          <p:nvPr/>
        </p:nvPicPr>
        <p:blipFill>
          <a:blip r:embed="rId4"/>
          <a:stretch>
            <a:fillRect/>
          </a:stretch>
        </p:blipFill>
        <p:spPr>
          <a:xfrm>
            <a:off x="5466209" y="3442862"/>
            <a:ext cx="5948197" cy="3192379"/>
          </a:xfrm>
          <a:prstGeom prst="rect">
            <a:avLst/>
          </a:prstGeom>
        </p:spPr>
      </p:pic>
    </p:spTree>
    <p:extLst>
      <p:ext uri="{BB962C8B-B14F-4D97-AF65-F5344CB8AC3E}">
        <p14:creationId xmlns:p14="http://schemas.microsoft.com/office/powerpoint/2010/main" val="3052201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sz="1500" b="1">
                <a:solidFill>
                  <a:schemeClr val="bg1"/>
                </a:solidFill>
              </a:rPr>
              <a:t>B170 NCOTSHANE </a:t>
            </a:r>
            <a:r>
              <a:rPr lang="en-US" sz="1500"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29</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5380"/>
            <a:ext cx="11877962" cy="646331"/>
          </a:xfrm>
          <a:prstGeom prst="rect">
            <a:avLst/>
          </a:prstGeom>
          <a:solidFill>
            <a:schemeClr val="bg1">
              <a:lumMod val="85000"/>
            </a:schemeClr>
          </a:solidFill>
        </p:spPr>
        <p:txBody>
          <a:bodyPr wrap="square">
            <a:spAutoFit/>
          </a:bodyPr>
          <a:lstStyle/>
          <a:p>
            <a:pPr algn="l"/>
            <a:r>
              <a:rPr lang="en-ZA" sz="1800" b="0" i="0" u="none" strike="noStrike" baseline="0">
                <a:solidFill>
                  <a:srgbClr val="000000"/>
                </a:solidFill>
                <a:latin typeface="Arial" panose="020B0604020202020204" pitchFamily="34" charset="0"/>
              </a:rPr>
              <a:t>B170 </a:t>
            </a:r>
            <a:r>
              <a:rPr lang="en-ZA" sz="1800" b="0" i="0" u="none" strike="noStrike" baseline="0" err="1">
                <a:solidFill>
                  <a:srgbClr val="000000"/>
                </a:solidFill>
                <a:latin typeface="Arial" panose="020B0604020202020204" pitchFamily="34" charset="0"/>
              </a:rPr>
              <a:t>Ncotshane</a:t>
            </a:r>
            <a:r>
              <a:rPr lang="en-ZA" sz="1800" b="0" i="0" u="none" strike="noStrike" baseline="0">
                <a:solidFill>
                  <a:srgbClr val="000000"/>
                </a:solidFill>
                <a:latin typeface="Arial" panose="020B0604020202020204" pitchFamily="34" charset="0"/>
              </a:rPr>
              <a:t> is </a:t>
            </a:r>
            <a:r>
              <a:rPr lang="en-ZA" sz="1800" i="0" u="none" strike="noStrike" baseline="0">
                <a:solidFill>
                  <a:srgbClr val="000000"/>
                </a:solidFill>
                <a:latin typeface="Arial" panose="020B0604020202020204" pitchFamily="34" charset="0"/>
              </a:rPr>
              <a:t>a </a:t>
            </a:r>
            <a:r>
              <a:rPr lang="en-ZA" sz="1800" i="0" u="none" strike="noStrike" baseline="0">
                <a:latin typeface="Arial" panose="020B0604020202020204" pitchFamily="34" charset="0"/>
              </a:rPr>
              <a:t>dilapidated commercial property </a:t>
            </a:r>
            <a:r>
              <a:rPr lang="en-US" sz="1800" i="0" u="none" strike="noStrike" baseline="0">
                <a:latin typeface="Arial" panose="020B0604020202020204" pitchFamily="34" charset="0"/>
              </a:rPr>
              <a:t>located </a:t>
            </a:r>
            <a:r>
              <a:rPr lang="en-US" sz="1800" b="0" i="0" u="none" strike="noStrike" baseline="0">
                <a:latin typeface="Arial" panose="020B0604020202020204" pitchFamily="34" charset="0"/>
              </a:rPr>
              <a:t>at </a:t>
            </a:r>
            <a:r>
              <a:rPr lang="en-US" sz="1800" b="0" i="0" u="none" strike="noStrike" baseline="0" err="1">
                <a:latin typeface="Arial" panose="020B0604020202020204" pitchFamily="34" charset="0"/>
              </a:rPr>
              <a:t>Ncotshane</a:t>
            </a:r>
            <a:r>
              <a:rPr lang="en-US" sz="1800" b="0" i="0" u="none" strike="noStrike" baseline="0">
                <a:latin typeface="Arial" panose="020B0604020202020204" pitchFamily="34" charset="0"/>
              </a:rPr>
              <a:t> B, within uPhongolo Municipality, </a:t>
            </a:r>
          </a:p>
          <a:p>
            <a:r>
              <a:rPr lang="en-ZA" sz="1800" b="0" i="0" u="none" strike="noStrike" baseline="0">
                <a:latin typeface="Arial" panose="020B0604020202020204" pitchFamily="34" charset="0"/>
              </a:rPr>
              <a:t>KwaZulu Natal. </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133405" y="1195926"/>
            <a:ext cx="6947760" cy="2246769"/>
          </a:xfrm>
          <a:prstGeom prst="rect">
            <a:avLst/>
          </a:prstGeom>
          <a:noFill/>
        </p:spPr>
        <p:txBody>
          <a:bodyPr wrap="square">
            <a:spAutoFit/>
          </a:bodyPr>
          <a:lstStyle/>
          <a:p>
            <a:pPr marL="176213" indent="-176213" algn="l">
              <a:buFont typeface="Arial" panose="020B0604020202020204" pitchFamily="34" charset="0"/>
              <a:buChar char="•"/>
            </a:pPr>
            <a:r>
              <a:rPr lang="en-US" sz="1400" b="0" i="0" u="none" strike="noStrike" baseline="0">
                <a:solidFill>
                  <a:srgbClr val="000000"/>
                </a:solidFill>
                <a:latin typeface="Arial" panose="020B0604020202020204" pitchFamily="34" charset="0"/>
              </a:rPr>
              <a:t>B170 </a:t>
            </a:r>
            <a:r>
              <a:rPr lang="en-US" sz="1400" b="0" i="0" u="none" strike="noStrike" baseline="0" err="1">
                <a:solidFill>
                  <a:srgbClr val="000000"/>
                </a:solidFill>
                <a:latin typeface="Arial" panose="020B0604020202020204" pitchFamily="34" charset="0"/>
              </a:rPr>
              <a:t>Ncotshane</a:t>
            </a:r>
            <a:r>
              <a:rPr lang="en-US" sz="1400" b="0" i="0" u="none" strike="noStrike" baseline="0">
                <a:solidFill>
                  <a:srgbClr val="000000"/>
                </a:solidFill>
                <a:latin typeface="Arial" panose="020B0604020202020204" pitchFamily="34" charset="0"/>
              </a:rPr>
              <a:t> is commercial land with a full extent of about 2.2329 Hectares with which about 2 500 </a:t>
            </a:r>
            <a:r>
              <a:rPr lang="en-ZA" sz="1400" b="0" i="0" u="none" strike="noStrike" baseline="0">
                <a:latin typeface="Arial" panose="020B0604020202020204" pitchFamily="34" charset="0"/>
              </a:rPr>
              <a:t>m2 </a:t>
            </a:r>
            <a:r>
              <a:rPr lang="en-US" sz="1400" b="0" i="0" u="none" strike="noStrike" baseline="0">
                <a:latin typeface="Arial" panose="020B0604020202020204" pitchFamily="34" charset="0"/>
              </a:rPr>
              <a:t>(11 %) is occupied by IDFC Factory units A and B while the remaining 19 739 m </a:t>
            </a:r>
            <a:r>
              <a:rPr lang="en-ZA" sz="1400" b="0" i="0" u="none" strike="noStrike" baseline="0">
                <a:latin typeface="Arial" panose="020B0604020202020204" pitchFamily="34" charset="0"/>
              </a:rPr>
              <a:t>2 (89 %) has been </a:t>
            </a:r>
            <a:r>
              <a:rPr lang="en-US" sz="1400" b="0" i="0" u="none" strike="noStrike" baseline="0">
                <a:latin typeface="Arial" panose="020B0604020202020204" pitchFamily="34" charset="0"/>
              </a:rPr>
              <a:t>invaded by the development of residential homes of the </a:t>
            </a:r>
            <a:r>
              <a:rPr lang="en-US" sz="1400" b="0" i="0" u="none" strike="noStrike" baseline="0" err="1">
                <a:latin typeface="Arial" panose="020B0604020202020204" pitchFamily="34" charset="0"/>
              </a:rPr>
              <a:t>Ncotshane</a:t>
            </a:r>
            <a:r>
              <a:rPr lang="en-US" sz="1400" b="0" i="0" u="none" strike="noStrike" baseline="0">
                <a:latin typeface="Arial" panose="020B0604020202020204" pitchFamily="34" charset="0"/>
              </a:rPr>
              <a:t> community. </a:t>
            </a:r>
          </a:p>
          <a:p>
            <a:pPr marL="176213" indent="-176213" algn="l">
              <a:buFont typeface="Arial" panose="020B0604020202020204" pitchFamily="34" charset="0"/>
              <a:buChar char="•"/>
            </a:pPr>
            <a:r>
              <a:rPr lang="en-ZA" sz="1400">
                <a:solidFill>
                  <a:srgbClr val="000000"/>
                </a:solidFill>
                <a:latin typeface="Arial" panose="020B0604020202020204" pitchFamily="34" charset="0"/>
              </a:rPr>
              <a:t>Factory units A </a:t>
            </a:r>
            <a:r>
              <a:rPr lang="en-US" sz="1400">
                <a:solidFill>
                  <a:srgbClr val="000000"/>
                </a:solidFill>
                <a:latin typeface="Arial" panose="020B0604020202020204" pitchFamily="34" charset="0"/>
              </a:rPr>
              <a:t>are vacant however they are casually used by loiters as shelter and for other various activities. </a:t>
            </a:r>
            <a:r>
              <a:rPr lang="en-US" sz="1400" b="0" i="0" u="none" strike="noStrike" baseline="0">
                <a:latin typeface="Arial" panose="020B0604020202020204" pitchFamily="34" charset="0"/>
              </a:rPr>
              <a:t>The structure is in a </a:t>
            </a:r>
            <a:r>
              <a:rPr lang="en-ZA" sz="1400" b="1" i="1" u="none" strike="noStrike" baseline="0">
                <a:latin typeface="Arial" panose="020B0604020202020204" pitchFamily="34" charset="0"/>
              </a:rPr>
              <a:t>good – satisfactory condition </a:t>
            </a:r>
            <a:r>
              <a:rPr lang="en-US" sz="1400" b="0" i="0" u="none" strike="noStrike" baseline="0">
                <a:latin typeface="Arial" panose="020B0604020202020204" pitchFamily="34" charset="0"/>
              </a:rPr>
              <a:t>making it functional and safe for use with </a:t>
            </a:r>
            <a:r>
              <a:rPr lang="en-ZA" sz="1400" b="0" i="0" u="none" strike="noStrike" baseline="0">
                <a:latin typeface="Arial" panose="020B0604020202020204" pitchFamily="34" charset="0"/>
              </a:rPr>
              <a:t>maintenance, renovations and repaired.</a:t>
            </a:r>
          </a:p>
          <a:p>
            <a:pPr marL="176213" indent="-176213" algn="l">
              <a:buFont typeface="Arial" panose="020B0604020202020204" pitchFamily="34" charset="0"/>
              <a:buChar char="•"/>
            </a:pPr>
            <a:r>
              <a:rPr lang="en-ZA" sz="1400">
                <a:solidFill>
                  <a:srgbClr val="000000"/>
                </a:solidFill>
                <a:latin typeface="Arial" panose="020B0604020202020204" pitchFamily="34" charset="0"/>
              </a:rPr>
              <a:t>Factory units B is </a:t>
            </a:r>
            <a:r>
              <a:rPr lang="en-US" sz="1400">
                <a:solidFill>
                  <a:srgbClr val="000000"/>
                </a:solidFill>
                <a:latin typeface="Arial" panose="020B0604020202020204" pitchFamily="34" charset="0"/>
              </a:rPr>
              <a:t>not as dilapidated as factory unit A because it is occupied by members of the community using unit B2 as a Community Hall while unit B3 is used as a Gymnasium. </a:t>
            </a:r>
            <a:endParaRPr lang="en-ZA" sz="1400">
              <a:solidFill>
                <a:srgbClr val="000000"/>
              </a:solidFill>
              <a:latin typeface="Arial" panose="020B0604020202020204" pitchFamily="34" charset="0"/>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226091" y="4310448"/>
          <a:ext cx="3672578" cy="1813560"/>
        </p:xfrm>
        <a:graphic>
          <a:graphicData uri="http://schemas.openxmlformats.org/drawingml/2006/table">
            <a:tbl>
              <a:tblPr firstRow="1" bandRow="1">
                <a:tableStyleId>{5940675A-B579-460E-94D1-54222C63F5DA}</a:tableStyleId>
              </a:tblPr>
              <a:tblGrid>
                <a:gridCol w="1697362">
                  <a:extLst>
                    <a:ext uri="{9D8B030D-6E8A-4147-A177-3AD203B41FA5}">
                      <a16:colId xmlns:a16="http://schemas.microsoft.com/office/drawing/2014/main" val="944063566"/>
                    </a:ext>
                  </a:extLst>
                </a:gridCol>
                <a:gridCol w="1975216">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US" sz="1100" b="0" u="none" strike="noStrike" kern="1200" baseline="0">
                          <a:solidFill>
                            <a:schemeClr val="dk1"/>
                          </a:solidFill>
                          <a:latin typeface="+mn-lt"/>
                          <a:ea typeface="+mn-ea"/>
                          <a:cs typeface="+mn-cs"/>
                        </a:rPr>
                        <a:t>2</a:t>
                      </a:r>
                      <a:r>
                        <a:rPr lang="en-ZA" sz="1100" b="0" u="none" strike="noStrike" kern="1200" baseline="0">
                          <a:solidFill>
                            <a:schemeClr val="dk1"/>
                          </a:solidFill>
                          <a:latin typeface="+mn-lt"/>
                          <a:ea typeface="+mn-ea"/>
                          <a:cs typeface="+mn-cs"/>
                        </a:rPr>
                        <a:t>500M2</a:t>
                      </a:r>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latin typeface="+mn-lt"/>
                          <a:ea typeface="+mn-ea"/>
                          <a:cs typeface="+mn-cs"/>
                        </a:rPr>
                        <a:t>Land owner</a:t>
                      </a:r>
                    </a:p>
                  </a:txBody>
                  <a:tcPr/>
                </a:tc>
                <a:tc>
                  <a:txBody>
                    <a:bodyPr/>
                    <a:lstStyle/>
                    <a:p>
                      <a:r>
                        <a:rPr lang="en-ZA" sz="1100" b="0" u="none" strike="noStrike" kern="1200" baseline="0">
                          <a:solidFill>
                            <a:schemeClr val="dk1"/>
                          </a:solidFill>
                          <a:latin typeface="+mn-lt"/>
                          <a:ea typeface="+mn-ea"/>
                          <a:cs typeface="+mn-cs"/>
                        </a:rPr>
                        <a:t>IDFC</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Invaders</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Steel Gates</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Diamond Fence</a:t>
                      </a:r>
                      <a:endParaRPr lang="en-ZA" sz="8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3642513467"/>
                  </a:ext>
                </a:extLst>
              </a:tr>
            </a:tbl>
          </a:graphicData>
        </a:graphic>
      </p:graphicFrame>
      <p:pic>
        <p:nvPicPr>
          <p:cNvPr id="5" name="Picture 4">
            <a:extLst>
              <a:ext uri="{FF2B5EF4-FFF2-40B4-BE49-F238E27FC236}">
                <a16:creationId xmlns:a16="http://schemas.microsoft.com/office/drawing/2014/main" id="{31E3F8E7-CFF5-B313-DF91-D1CD386312AE}"/>
              </a:ext>
            </a:extLst>
          </p:cNvPr>
          <p:cNvPicPr>
            <a:picLocks noChangeAspect="1"/>
          </p:cNvPicPr>
          <p:nvPr/>
        </p:nvPicPr>
        <p:blipFill rotWithShape="1">
          <a:blip r:embed="rId3"/>
          <a:srcRect r="15184"/>
          <a:stretch/>
        </p:blipFill>
        <p:spPr>
          <a:xfrm>
            <a:off x="239346" y="1195926"/>
            <a:ext cx="4690098" cy="2803419"/>
          </a:xfrm>
          <a:prstGeom prst="rect">
            <a:avLst/>
          </a:prstGeom>
        </p:spPr>
      </p:pic>
      <p:grpSp>
        <p:nvGrpSpPr>
          <p:cNvPr id="2" name="Group 1">
            <a:extLst>
              <a:ext uri="{FF2B5EF4-FFF2-40B4-BE49-F238E27FC236}">
                <a16:creationId xmlns:a16="http://schemas.microsoft.com/office/drawing/2014/main" id="{645806FF-8CAD-C4A8-4B5A-64C63FC25F5B}"/>
              </a:ext>
            </a:extLst>
          </p:cNvPr>
          <p:cNvGrpSpPr/>
          <p:nvPr/>
        </p:nvGrpSpPr>
        <p:grpSpPr>
          <a:xfrm>
            <a:off x="3993647" y="4083434"/>
            <a:ext cx="4313294" cy="2633228"/>
            <a:chOff x="115455" y="4002152"/>
            <a:chExt cx="4313294" cy="2633228"/>
          </a:xfrm>
        </p:grpSpPr>
        <p:pic>
          <p:nvPicPr>
            <p:cNvPr id="4" name="Picture 3">
              <a:extLst>
                <a:ext uri="{FF2B5EF4-FFF2-40B4-BE49-F238E27FC236}">
                  <a16:creationId xmlns:a16="http://schemas.microsoft.com/office/drawing/2014/main" id="{FE4D346D-2418-E6CA-7E4C-81B77A9F6F65}"/>
                </a:ext>
              </a:extLst>
            </p:cNvPr>
            <p:cNvPicPr>
              <a:picLocks noChangeAspect="1"/>
            </p:cNvPicPr>
            <p:nvPr/>
          </p:nvPicPr>
          <p:blipFill>
            <a:blip r:embed="rId4"/>
            <a:stretch>
              <a:fillRect/>
            </a:stretch>
          </p:blipFill>
          <p:spPr>
            <a:xfrm>
              <a:off x="115455" y="4002152"/>
              <a:ext cx="4313294" cy="2633228"/>
            </a:xfrm>
            <a:prstGeom prst="rect">
              <a:avLst/>
            </a:prstGeom>
          </p:spPr>
        </p:pic>
        <p:sp>
          <p:nvSpPr>
            <p:cNvPr id="6" name="TextBox 5">
              <a:extLst>
                <a:ext uri="{FF2B5EF4-FFF2-40B4-BE49-F238E27FC236}">
                  <a16:creationId xmlns:a16="http://schemas.microsoft.com/office/drawing/2014/main" id="{885571CD-C883-5E47-02D1-EC4C67AD9DE4}"/>
                </a:ext>
              </a:extLst>
            </p:cNvPr>
            <p:cNvSpPr txBox="1"/>
            <p:nvPr/>
          </p:nvSpPr>
          <p:spPr>
            <a:xfrm>
              <a:off x="1255212" y="6022455"/>
              <a:ext cx="1976582" cy="369332"/>
            </a:xfrm>
            <a:prstGeom prst="rect">
              <a:avLst/>
            </a:prstGeom>
            <a:noFill/>
          </p:spPr>
          <p:txBody>
            <a:bodyPr wrap="square">
              <a:spAutoFit/>
            </a:bodyPr>
            <a:lstStyle/>
            <a:p>
              <a:pPr algn="l"/>
              <a:r>
                <a:rPr lang="en-ZA" sz="1800" b="0" i="1" u="none" strike="noStrike" baseline="0">
                  <a:solidFill>
                    <a:schemeClr val="bg1"/>
                  </a:solidFill>
                  <a:latin typeface="Arial" panose="020B0604020202020204" pitchFamily="34" charset="0"/>
                </a:rPr>
                <a:t>Factory Unit A </a:t>
              </a:r>
              <a:endParaRPr lang="en-ZA">
                <a:solidFill>
                  <a:schemeClr val="bg1"/>
                </a:solidFill>
              </a:endParaRPr>
            </a:p>
          </p:txBody>
        </p:sp>
      </p:grpSp>
      <p:grpSp>
        <p:nvGrpSpPr>
          <p:cNvPr id="9" name="Group 8">
            <a:extLst>
              <a:ext uri="{FF2B5EF4-FFF2-40B4-BE49-F238E27FC236}">
                <a16:creationId xmlns:a16="http://schemas.microsoft.com/office/drawing/2014/main" id="{E76D753A-32E7-2D07-C7F0-5F6590617D50}"/>
              </a:ext>
            </a:extLst>
          </p:cNvPr>
          <p:cNvGrpSpPr/>
          <p:nvPr/>
        </p:nvGrpSpPr>
        <p:grpSpPr>
          <a:xfrm>
            <a:off x="7920718" y="4088101"/>
            <a:ext cx="4153260" cy="2633228"/>
            <a:chOff x="7447928" y="4002152"/>
            <a:chExt cx="4153260" cy="2633228"/>
          </a:xfrm>
        </p:grpSpPr>
        <p:pic>
          <p:nvPicPr>
            <p:cNvPr id="11" name="Picture 10">
              <a:extLst>
                <a:ext uri="{FF2B5EF4-FFF2-40B4-BE49-F238E27FC236}">
                  <a16:creationId xmlns:a16="http://schemas.microsoft.com/office/drawing/2014/main" id="{6BE74062-9061-FACD-C2AD-587C420747A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7447928" y="4002152"/>
              <a:ext cx="4153260" cy="2633228"/>
            </a:xfrm>
            <a:prstGeom prst="rect">
              <a:avLst/>
            </a:prstGeom>
          </p:spPr>
        </p:pic>
        <p:sp>
          <p:nvSpPr>
            <p:cNvPr id="13" name="TextBox 12">
              <a:extLst>
                <a:ext uri="{FF2B5EF4-FFF2-40B4-BE49-F238E27FC236}">
                  <a16:creationId xmlns:a16="http://schemas.microsoft.com/office/drawing/2014/main" id="{D6A18677-1BC8-B32F-D7FB-E7D3B0148E23}"/>
                </a:ext>
              </a:extLst>
            </p:cNvPr>
            <p:cNvSpPr txBox="1"/>
            <p:nvPr/>
          </p:nvSpPr>
          <p:spPr>
            <a:xfrm>
              <a:off x="8536267" y="6066551"/>
              <a:ext cx="1976582" cy="369332"/>
            </a:xfrm>
            <a:prstGeom prst="rect">
              <a:avLst/>
            </a:prstGeom>
            <a:noFill/>
          </p:spPr>
          <p:txBody>
            <a:bodyPr wrap="square">
              <a:spAutoFit/>
            </a:bodyPr>
            <a:lstStyle/>
            <a:p>
              <a:pPr algn="l"/>
              <a:r>
                <a:rPr lang="en-ZA" sz="1800" b="0" i="1" u="none" strike="noStrike" baseline="0">
                  <a:solidFill>
                    <a:schemeClr val="bg1"/>
                  </a:solidFill>
                  <a:latin typeface="Arial" panose="020B0604020202020204" pitchFamily="34" charset="0"/>
                </a:rPr>
                <a:t>Factory Unit B </a:t>
              </a:r>
              <a:endParaRPr lang="en-ZA">
                <a:solidFill>
                  <a:schemeClr val="bg1"/>
                </a:solidFill>
              </a:endParaRPr>
            </a:p>
          </p:txBody>
        </p:sp>
      </p:grpSp>
    </p:spTree>
    <p:extLst>
      <p:ext uri="{BB962C8B-B14F-4D97-AF65-F5344CB8AC3E}">
        <p14:creationId xmlns:p14="http://schemas.microsoft.com/office/powerpoint/2010/main" val="334040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35243" y="55697"/>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sz="1500" b="1">
                <a:solidFill>
                  <a:schemeClr val="bg1"/>
                </a:solidFill>
              </a:rPr>
              <a:t>KWAMASHU AMBEV - OVERVIEW</a:t>
            </a:r>
          </a:p>
        </p:txBody>
      </p:sp>
      <p:sp>
        <p:nvSpPr>
          <p:cNvPr id="3" name="TextBox 2">
            <a:extLst>
              <a:ext uri="{FF2B5EF4-FFF2-40B4-BE49-F238E27FC236}">
                <a16:creationId xmlns:a16="http://schemas.microsoft.com/office/drawing/2014/main" id="{9D068099-24EF-272F-6983-3D90F371C7C6}"/>
              </a:ext>
            </a:extLst>
          </p:cNvPr>
          <p:cNvSpPr txBox="1"/>
          <p:nvPr/>
        </p:nvSpPr>
        <p:spPr>
          <a:xfrm>
            <a:off x="247537" y="485854"/>
            <a:ext cx="11826238" cy="523220"/>
          </a:xfrm>
          <a:prstGeom prst="rect">
            <a:avLst/>
          </a:prstGeom>
          <a:solidFill>
            <a:schemeClr val="bg1">
              <a:lumMod val="85000"/>
            </a:schemeClr>
          </a:solidFill>
        </p:spPr>
        <p:txBody>
          <a:bodyPr wrap="square">
            <a:spAutoFit/>
          </a:bodyPr>
          <a:lstStyle/>
          <a:p>
            <a:pPr algn="l"/>
            <a:r>
              <a:rPr lang="en-US" sz="1400">
                <a:latin typeface="CIDFont+F1"/>
              </a:rPr>
              <a:t>E1137 Kwamashu Ambev is a partly </a:t>
            </a:r>
            <a:r>
              <a:rPr lang="en-US" sz="1400">
                <a:latin typeface="CIDFont+F2"/>
              </a:rPr>
              <a:t>dilapidated commercial property </a:t>
            </a:r>
            <a:r>
              <a:rPr lang="en-US" sz="1400">
                <a:latin typeface="CIDFont+F1"/>
              </a:rPr>
              <a:t>located at Kwamashu township, K section next to the Kwamashu Police station, within </a:t>
            </a:r>
            <a:r>
              <a:rPr lang="en-US" sz="1400" err="1">
                <a:latin typeface="CIDFont+F1"/>
              </a:rPr>
              <a:t>eThekweni</a:t>
            </a:r>
            <a:r>
              <a:rPr lang="en-US" sz="1400">
                <a:latin typeface="CIDFont+F1"/>
              </a:rPr>
              <a:t> Municipality, KwaZulu Natal.</a:t>
            </a:r>
            <a:endParaRPr lang="en-ZA" sz="1400"/>
          </a:p>
        </p:txBody>
      </p:sp>
      <p:pic>
        <p:nvPicPr>
          <p:cNvPr id="5" name="Picture 4">
            <a:extLst>
              <a:ext uri="{FF2B5EF4-FFF2-40B4-BE49-F238E27FC236}">
                <a16:creationId xmlns:a16="http://schemas.microsoft.com/office/drawing/2014/main" id="{44C6CA04-CFD2-C5C9-D133-0C1B5AA8E538}"/>
              </a:ext>
            </a:extLst>
          </p:cNvPr>
          <p:cNvPicPr>
            <a:picLocks noChangeAspect="1"/>
          </p:cNvPicPr>
          <p:nvPr/>
        </p:nvPicPr>
        <p:blipFill rotWithShape="1">
          <a:blip r:embed="rId3"/>
          <a:srcRect l="11515" r="9292" b="5215"/>
          <a:stretch/>
        </p:blipFill>
        <p:spPr>
          <a:xfrm>
            <a:off x="365761" y="1058217"/>
            <a:ext cx="5139518" cy="2968840"/>
          </a:xfrm>
          <a:prstGeom prst="rect">
            <a:avLst/>
          </a:prstGeom>
        </p:spPr>
      </p:pic>
      <p:sp>
        <p:nvSpPr>
          <p:cNvPr id="8" name="TextBox 7">
            <a:extLst>
              <a:ext uri="{FF2B5EF4-FFF2-40B4-BE49-F238E27FC236}">
                <a16:creationId xmlns:a16="http://schemas.microsoft.com/office/drawing/2014/main" id="{BE99E8C8-B179-BF64-4569-533AFD3F6F6A}"/>
              </a:ext>
            </a:extLst>
          </p:cNvPr>
          <p:cNvSpPr txBox="1"/>
          <p:nvPr/>
        </p:nvSpPr>
        <p:spPr>
          <a:xfrm>
            <a:off x="5871039" y="1107361"/>
            <a:ext cx="6202736" cy="2308324"/>
          </a:xfrm>
          <a:prstGeom prst="rect">
            <a:avLst/>
          </a:prstGeom>
          <a:noFill/>
        </p:spPr>
        <p:txBody>
          <a:bodyPr wrap="square">
            <a:spAutoFit/>
          </a:bodyPr>
          <a:lstStyle/>
          <a:p>
            <a:pPr algn="l"/>
            <a:r>
              <a:rPr lang="en-ZA" sz="1600" b="1">
                <a:latin typeface="CIDFont+F2"/>
              </a:rPr>
              <a:t>UNIT C </a:t>
            </a:r>
            <a:r>
              <a:rPr lang="en-ZA" sz="1600">
                <a:latin typeface="CIDFont+F2"/>
              </a:rPr>
              <a:t>– Offices - </a:t>
            </a:r>
            <a:r>
              <a:rPr lang="en-ZA" sz="1600">
                <a:solidFill>
                  <a:srgbClr val="FF0000"/>
                </a:solidFill>
                <a:latin typeface="CIDFont+F2"/>
              </a:rPr>
              <a:t>dilapidated</a:t>
            </a:r>
          </a:p>
          <a:p>
            <a:pPr algn="l"/>
            <a:r>
              <a:rPr lang="en-US" sz="1600" b="1">
                <a:latin typeface="CIDFont+F2"/>
              </a:rPr>
              <a:t>UNIT D </a:t>
            </a:r>
            <a:r>
              <a:rPr lang="en-US" sz="1600">
                <a:latin typeface="CIDFont+F2"/>
              </a:rPr>
              <a:t>- Ablution and stores</a:t>
            </a:r>
            <a:endParaRPr lang="en-US" sz="1600">
              <a:latin typeface="CIDFont+F1"/>
            </a:endParaRPr>
          </a:p>
          <a:p>
            <a:r>
              <a:rPr lang="en-US" sz="1600" b="1">
                <a:latin typeface="CIDFont+F2"/>
              </a:rPr>
              <a:t>UNIT G </a:t>
            </a:r>
            <a:r>
              <a:rPr lang="en-US" sz="1600">
                <a:latin typeface="CIDFont+F1"/>
              </a:rPr>
              <a:t>– Existing Dog House - Used by Previous security company - </a:t>
            </a:r>
            <a:r>
              <a:rPr lang="en-ZA" sz="1600">
                <a:solidFill>
                  <a:srgbClr val="FF0000"/>
                </a:solidFill>
                <a:latin typeface="CIDFont+F2"/>
              </a:rPr>
              <a:t>dilapidated</a:t>
            </a:r>
            <a:endParaRPr lang="en-US" sz="1600">
              <a:latin typeface="CIDFont+F1"/>
            </a:endParaRPr>
          </a:p>
          <a:p>
            <a:r>
              <a:rPr lang="en-US" sz="1600" b="1">
                <a:latin typeface="CIDFont+F2"/>
              </a:rPr>
              <a:t>UNIT H </a:t>
            </a:r>
            <a:r>
              <a:rPr lang="en-US" sz="1600">
                <a:latin typeface="CIDFont+F2"/>
              </a:rPr>
              <a:t>– Existing Dog House - Used by Previous security company - </a:t>
            </a:r>
            <a:r>
              <a:rPr lang="en-ZA" sz="1600">
                <a:solidFill>
                  <a:srgbClr val="FF0000"/>
                </a:solidFill>
                <a:latin typeface="CIDFont+F2"/>
              </a:rPr>
              <a:t>dilapidated</a:t>
            </a:r>
            <a:endParaRPr lang="en-US" sz="1600">
              <a:latin typeface="CIDFont+F2"/>
            </a:endParaRPr>
          </a:p>
          <a:p>
            <a:r>
              <a:rPr lang="en-ZA" sz="1600" b="1">
                <a:latin typeface="CIDFont+F2"/>
              </a:rPr>
              <a:t>UNIT I </a:t>
            </a:r>
            <a:r>
              <a:rPr lang="en-ZA" sz="1600">
                <a:latin typeface="CIDFont+F2"/>
              </a:rPr>
              <a:t>– Existing Carport - </a:t>
            </a:r>
            <a:r>
              <a:rPr lang="en-ZA" sz="1600">
                <a:solidFill>
                  <a:srgbClr val="FF0000"/>
                </a:solidFill>
                <a:latin typeface="CIDFont+F2"/>
              </a:rPr>
              <a:t>dilapidated</a:t>
            </a:r>
            <a:endParaRPr lang="en-ZA" sz="1600">
              <a:latin typeface="CIDFont+F2"/>
            </a:endParaRPr>
          </a:p>
          <a:p>
            <a:r>
              <a:rPr lang="en-ZA" sz="1600" b="1">
                <a:latin typeface="CIDFont+F2"/>
              </a:rPr>
              <a:t>UNIT J </a:t>
            </a:r>
            <a:r>
              <a:rPr lang="en-ZA" sz="1600">
                <a:latin typeface="CIDFont+F2"/>
              </a:rPr>
              <a:t>- Existing Carport – </a:t>
            </a:r>
            <a:r>
              <a:rPr lang="en-ZA" sz="1600">
                <a:solidFill>
                  <a:srgbClr val="FF0000"/>
                </a:solidFill>
                <a:latin typeface="CIDFont+F2"/>
              </a:rPr>
              <a:t>dilapidated</a:t>
            </a:r>
          </a:p>
          <a:p>
            <a:r>
              <a:rPr lang="en-ZA" sz="1600" b="1">
                <a:latin typeface="CIDFont+F2"/>
              </a:rPr>
              <a:t>UNIT K </a:t>
            </a:r>
            <a:r>
              <a:rPr lang="en-ZA" sz="1600">
                <a:latin typeface="CIDFont+F2"/>
              </a:rPr>
              <a:t>- Existing Guardhouse - </a:t>
            </a:r>
            <a:r>
              <a:rPr lang="en-ZA" sz="1600">
                <a:solidFill>
                  <a:srgbClr val="FF0000"/>
                </a:solidFill>
                <a:latin typeface="CIDFont+F2"/>
              </a:rPr>
              <a:t>dilapidated</a:t>
            </a: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extLst>
              <p:ext uri="{D42A27DB-BD31-4B8C-83A1-F6EECF244321}">
                <p14:modId xmlns:p14="http://schemas.microsoft.com/office/powerpoint/2010/main" val="936737591"/>
              </p:ext>
            </p:extLst>
          </p:nvPr>
        </p:nvGraphicFramePr>
        <p:xfrm>
          <a:off x="365761" y="4283286"/>
          <a:ext cx="4553122" cy="1630680"/>
        </p:xfrm>
        <a:graphic>
          <a:graphicData uri="http://schemas.openxmlformats.org/drawingml/2006/table">
            <a:tbl>
              <a:tblPr firstRow="1" bandRow="1">
                <a:tableStyleId>{5940675A-B579-460E-94D1-54222C63F5DA}</a:tableStyleId>
              </a:tblPr>
              <a:tblGrid>
                <a:gridCol w="1671376">
                  <a:extLst>
                    <a:ext uri="{9D8B030D-6E8A-4147-A177-3AD203B41FA5}">
                      <a16:colId xmlns:a16="http://schemas.microsoft.com/office/drawing/2014/main" val="944063566"/>
                    </a:ext>
                  </a:extLst>
                </a:gridCol>
                <a:gridCol w="2881746">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9167 m2</a:t>
                      </a:r>
                      <a:endParaRPr lang="en-ZA" sz="11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and building owner</a:t>
                      </a:r>
                      <a:endParaRPr lang="en-ZA" sz="1100"/>
                    </a:p>
                  </a:txBody>
                  <a:tcPr/>
                </a:tc>
                <a:tc>
                  <a:txBody>
                    <a:bodyPr/>
                    <a:lstStyle/>
                    <a:p>
                      <a:r>
                        <a:rPr lang="en-ZA" sz="1100" b="0" u="none" strike="noStrike" kern="1200" baseline="0">
                          <a:solidFill>
                            <a:schemeClr val="dk1"/>
                          </a:solidFill>
                        </a:rPr>
                        <a:t>Ithala Development Finance Corporation</a:t>
                      </a:r>
                    </a:p>
                  </a:txBody>
                  <a:tcPr/>
                </a:tc>
                <a:extLst>
                  <a:ext uri="{0D108BD9-81ED-4DB2-BD59-A6C34878D82A}">
                    <a16:rowId xmlns:a16="http://schemas.microsoft.com/office/drawing/2014/main" val="2036694818"/>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Two access gates are available</a:t>
                      </a:r>
                    </a:p>
                    <a:p>
                      <a:r>
                        <a:rPr lang="en-US" sz="1100" b="0" i="0" u="none" strike="noStrike" kern="1200" baseline="0">
                          <a:solidFill>
                            <a:schemeClr val="tx1"/>
                          </a:solidFill>
                          <a:latin typeface="+mn-lt"/>
                          <a:ea typeface="+mn-ea"/>
                          <a:cs typeface="+mn-cs"/>
                        </a:rPr>
                        <a:t>1. Next to block K (currently in use)</a:t>
                      </a:r>
                    </a:p>
                    <a:p>
                      <a:r>
                        <a:rPr lang="en-US" sz="1100" b="0" i="0" u="none" strike="noStrike" kern="1200" baseline="0">
                          <a:solidFill>
                            <a:schemeClr val="tx1"/>
                          </a:solidFill>
                          <a:latin typeface="+mn-lt"/>
                          <a:ea typeface="+mn-ea"/>
                          <a:cs typeface="+mn-cs"/>
                        </a:rPr>
                        <a:t>2. Currently not in use</a:t>
                      </a:r>
                      <a:endParaRPr lang="en-ZA" sz="800"/>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i="0" u="none" strike="noStrike" kern="1200" baseline="0">
                          <a:solidFill>
                            <a:schemeClr val="tx1"/>
                          </a:solidFill>
                          <a:latin typeface="CIDFont+F1"/>
                          <a:ea typeface="+mn-ea"/>
                          <a:cs typeface="+mn-cs"/>
                        </a:rPr>
                        <a:t>Palisade concrete fence - satisfactory condition</a:t>
                      </a:r>
                    </a:p>
                  </a:txBody>
                  <a:tcPr/>
                </a:tc>
                <a:extLst>
                  <a:ext uri="{0D108BD9-81ED-4DB2-BD59-A6C34878D82A}">
                    <a16:rowId xmlns:a16="http://schemas.microsoft.com/office/drawing/2014/main" val="3642513467"/>
                  </a:ext>
                </a:extLst>
              </a:tr>
            </a:tbl>
          </a:graphicData>
        </a:graphic>
      </p:graphicFrame>
      <p:graphicFrame>
        <p:nvGraphicFramePr>
          <p:cNvPr id="12" name="Table 11">
            <a:extLst>
              <a:ext uri="{FF2B5EF4-FFF2-40B4-BE49-F238E27FC236}">
                <a16:creationId xmlns:a16="http://schemas.microsoft.com/office/drawing/2014/main" id="{7FD4B2C2-2055-6696-9E93-77B9BB97C7F5}"/>
              </a:ext>
            </a:extLst>
          </p:cNvPr>
          <p:cNvGraphicFramePr>
            <a:graphicFrameLocks noGrp="1"/>
          </p:cNvGraphicFramePr>
          <p:nvPr>
            <p:extLst>
              <p:ext uri="{D42A27DB-BD31-4B8C-83A1-F6EECF244321}">
                <p14:modId xmlns:p14="http://schemas.microsoft.com/office/powerpoint/2010/main" val="1542642088"/>
              </p:ext>
            </p:extLst>
          </p:nvPr>
        </p:nvGraphicFramePr>
        <p:xfrm>
          <a:off x="6010102" y="3885332"/>
          <a:ext cx="6063673" cy="1965960"/>
        </p:xfrm>
        <a:graphic>
          <a:graphicData uri="http://schemas.openxmlformats.org/drawingml/2006/table">
            <a:tbl>
              <a:tblPr firstRow="1" bandRow="1">
                <a:tableStyleId>{5940675A-B579-460E-94D1-54222C63F5DA}</a:tableStyleId>
              </a:tblPr>
              <a:tblGrid>
                <a:gridCol w="1485733">
                  <a:extLst>
                    <a:ext uri="{9D8B030D-6E8A-4147-A177-3AD203B41FA5}">
                      <a16:colId xmlns:a16="http://schemas.microsoft.com/office/drawing/2014/main" val="944063566"/>
                    </a:ext>
                  </a:extLst>
                </a:gridCol>
                <a:gridCol w="4577940">
                  <a:extLst>
                    <a:ext uri="{9D8B030D-6E8A-4147-A177-3AD203B41FA5}">
                      <a16:colId xmlns:a16="http://schemas.microsoft.com/office/drawing/2014/main" val="4051197514"/>
                    </a:ext>
                  </a:extLst>
                </a:gridCol>
              </a:tblGrid>
              <a:tr h="0">
                <a:tc>
                  <a:txBody>
                    <a:bodyPr/>
                    <a:lstStyle/>
                    <a:p>
                      <a:r>
                        <a:rPr lang="en-US" sz="1100" b="1"/>
                        <a:t>Service Infrastructure</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0">
                <a:tc>
                  <a:txBody>
                    <a:bodyPr/>
                    <a:lstStyle/>
                    <a:p>
                      <a:r>
                        <a:rPr lang="en-ZA" sz="1100" b="0" i="0" u="none" strike="noStrike" kern="1200" baseline="0">
                          <a:solidFill>
                            <a:schemeClr val="tx1"/>
                          </a:solidFill>
                          <a:latin typeface="+mn-lt"/>
                          <a:ea typeface="+mn-ea"/>
                          <a:cs typeface="+mn-cs"/>
                        </a:rPr>
                        <a:t>Sewer Network</a:t>
                      </a:r>
                    </a:p>
                  </a:txBody>
                  <a:tcPr/>
                </a:tc>
                <a:tc>
                  <a:txBody>
                    <a:bodyPr/>
                    <a:lstStyle/>
                    <a:p>
                      <a:pPr algn="l"/>
                      <a:r>
                        <a:rPr lang="en-US" sz="1100" b="0" i="0" u="none" strike="noStrike" baseline="0">
                          <a:latin typeface="CIDFont+F1"/>
                        </a:rPr>
                        <a:t>The site is located within a municipal sewer</a:t>
                      </a:r>
                    </a:p>
                    <a:p>
                      <a:pPr algn="l"/>
                      <a:r>
                        <a:rPr lang="en-US" sz="1100" b="0" i="0" u="none" strike="noStrike" baseline="0">
                          <a:latin typeface="CIDFont+F1"/>
                        </a:rPr>
                        <a:t>line, further investigations to check if the system is functional is required</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356731659"/>
                  </a:ext>
                </a:extLst>
              </a:tr>
              <a:tr h="0">
                <a:tc>
                  <a:txBody>
                    <a:bodyPr/>
                    <a:lstStyle/>
                    <a:p>
                      <a:r>
                        <a:rPr lang="en-ZA" sz="1100" b="0" i="0" u="none" strike="noStrike" kern="1200" baseline="0">
                          <a:solidFill>
                            <a:schemeClr val="tx1"/>
                          </a:solidFill>
                          <a:latin typeface="+mn-lt"/>
                          <a:ea typeface="+mn-ea"/>
                          <a:cs typeface="+mn-cs"/>
                        </a:rPr>
                        <a:t>Electrical infrastructure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i="0" u="none" strike="noStrike" kern="1200" baseline="0">
                          <a:solidFill>
                            <a:schemeClr val="tx1"/>
                          </a:solidFill>
                          <a:latin typeface="CIDFont+F1"/>
                          <a:ea typeface="+mn-ea"/>
                          <a:cs typeface="+mn-cs"/>
                        </a:rPr>
                        <a:t>Vandalized and non-functional.</a:t>
                      </a:r>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Water lines.</a:t>
                      </a:r>
                    </a:p>
                  </a:txBody>
                  <a:tcPr/>
                </a:tc>
                <a:tc>
                  <a:txBody>
                    <a:bodyPr/>
                    <a:lstStyle/>
                    <a:p>
                      <a:r>
                        <a:rPr lang="en-US" sz="1100" b="0" i="0" u="none" strike="noStrike" kern="1200" baseline="0">
                          <a:solidFill>
                            <a:schemeClr val="tx1"/>
                          </a:solidFill>
                          <a:latin typeface="CIDFont+F1"/>
                          <a:ea typeface="+mn-ea"/>
                          <a:cs typeface="+mn-cs"/>
                        </a:rPr>
                        <a:t>The site is located within a municipal water line</a:t>
                      </a:r>
                    </a:p>
                    <a:p>
                      <a:r>
                        <a:rPr lang="en-ZA" sz="1100" b="0" i="0" u="none" strike="noStrike" kern="1200" baseline="0">
                          <a:solidFill>
                            <a:schemeClr val="tx1"/>
                          </a:solidFill>
                          <a:latin typeface="CIDFont+F1"/>
                          <a:ea typeface="+mn-ea"/>
                          <a:cs typeface="+mn-cs"/>
                        </a:rPr>
                        <a:t>which is functional.</a:t>
                      </a: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CIDFont+F1"/>
                          <a:ea typeface="+mn-ea"/>
                          <a:cs typeface="+mn-cs"/>
                        </a:rPr>
                        <a:t>Storm-water Control</a:t>
                      </a:r>
                    </a:p>
                  </a:txBody>
                  <a:tcPr/>
                </a:tc>
                <a:tc>
                  <a:txBody>
                    <a:bodyPr/>
                    <a:lstStyle/>
                    <a:p>
                      <a:r>
                        <a:rPr lang="en-US" sz="1100" b="0" i="0" u="none" strike="noStrike" kern="1200" baseline="0">
                          <a:solidFill>
                            <a:schemeClr val="tx1"/>
                          </a:solidFill>
                          <a:latin typeface="CIDFont+F1"/>
                          <a:ea typeface="+mn-ea"/>
                          <a:cs typeface="+mn-cs"/>
                        </a:rPr>
                        <a:t>There is an existing storm-water drains, underground pipe network and V drains. The system needs further investigations to </a:t>
                      </a:r>
                      <a:r>
                        <a:rPr lang="en-ZA" sz="1100" b="0" i="0" u="none" strike="noStrike" kern="1200" baseline="0">
                          <a:solidFill>
                            <a:schemeClr val="tx1"/>
                          </a:solidFill>
                          <a:latin typeface="CIDFont+F1"/>
                          <a:ea typeface="+mn-ea"/>
                          <a:cs typeface="+mn-cs"/>
                        </a:rPr>
                        <a:t>check any blockages.</a:t>
                      </a:r>
                    </a:p>
                  </a:txBody>
                  <a:tcPr/>
                </a:tc>
                <a:extLst>
                  <a:ext uri="{0D108BD9-81ED-4DB2-BD59-A6C34878D82A}">
                    <a16:rowId xmlns:a16="http://schemas.microsoft.com/office/drawing/2014/main" val="2314991693"/>
                  </a:ext>
                </a:extLst>
              </a:tr>
            </a:tbl>
          </a:graphicData>
        </a:graphic>
      </p:graphicFrame>
    </p:spTree>
    <p:extLst>
      <p:ext uri="{BB962C8B-B14F-4D97-AF65-F5344CB8AC3E}">
        <p14:creationId xmlns:p14="http://schemas.microsoft.com/office/powerpoint/2010/main" val="2268117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a:solidFill>
                  <a:schemeClr val="bg1"/>
                </a:solidFill>
              </a:rPr>
              <a:t> INDUSTRIAL ESTATES</a:t>
            </a:r>
            <a:endParaRPr lang="en-US" sz="2400" b="1">
              <a:solidFill>
                <a:schemeClr val="bg1"/>
              </a:solidFill>
            </a:endParaRPr>
          </a:p>
        </p:txBody>
      </p:sp>
      <p:sp>
        <p:nvSpPr>
          <p:cNvPr id="2" name="TextBox 1">
            <a:extLst>
              <a:ext uri="{FF2B5EF4-FFF2-40B4-BE49-F238E27FC236}">
                <a16:creationId xmlns:a16="http://schemas.microsoft.com/office/drawing/2014/main" id="{314D1270-0170-A999-CCE7-755FBA51AAA5}"/>
              </a:ext>
            </a:extLst>
          </p:cNvPr>
          <p:cNvSpPr txBox="1"/>
          <p:nvPr/>
        </p:nvSpPr>
        <p:spPr>
          <a:xfrm>
            <a:off x="322997" y="1198728"/>
            <a:ext cx="11091080"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a:t>IDFC owns 3 Large Industrial Estates i.e.</a:t>
            </a:r>
          </a:p>
          <a:p>
            <a:pPr marL="285750" indent="-285750" algn="just">
              <a:buFont typeface="Arial"/>
              <a:buChar char="•"/>
            </a:pPr>
            <a:r>
              <a:rPr lang="en-US" err="1"/>
              <a:t>Isithebe</a:t>
            </a:r>
            <a:r>
              <a:rPr lang="en-US"/>
              <a:t> Industrial Estate, </a:t>
            </a:r>
            <a:endParaRPr lang="en-US">
              <a:ea typeface="Calibri" panose="020F0502020204030204"/>
              <a:cs typeface="Calibri" panose="020F0502020204030204"/>
            </a:endParaRPr>
          </a:p>
          <a:p>
            <a:pPr marL="285750" indent="-285750" algn="just">
              <a:buFont typeface="Arial"/>
              <a:buChar char="•"/>
            </a:pPr>
            <a:r>
              <a:rPr lang="en-US" err="1"/>
              <a:t>Ezakheni</a:t>
            </a:r>
            <a:r>
              <a:rPr lang="en-US"/>
              <a:t> Industrial Estate  </a:t>
            </a:r>
            <a:endParaRPr lang="en-US">
              <a:ea typeface="Calibri"/>
              <a:cs typeface="Calibri"/>
            </a:endParaRPr>
          </a:p>
          <a:p>
            <a:pPr marL="285750" indent="-285750" algn="just">
              <a:buFont typeface="Arial"/>
              <a:buChar char="•"/>
            </a:pPr>
            <a:r>
              <a:rPr lang="en-US" err="1"/>
              <a:t>Madadeni</a:t>
            </a:r>
            <a:r>
              <a:rPr lang="en-US"/>
              <a:t> Industrial Estate. </a:t>
            </a:r>
            <a:endParaRPr lang="en-US">
              <a:ea typeface="Calibri"/>
              <a:cs typeface="Calibri"/>
            </a:endParaRPr>
          </a:p>
          <a:p>
            <a:pPr algn="just"/>
            <a:endParaRPr lang="en-US"/>
          </a:p>
          <a:p>
            <a:pPr algn="just"/>
            <a:r>
              <a:rPr lang="en-US"/>
              <a:t>IDFC offers tenants the following services at the estates:  </a:t>
            </a:r>
          </a:p>
          <a:p>
            <a:pPr marL="285750" indent="-285750" algn="just">
              <a:buFont typeface="Arial"/>
              <a:buChar char="•"/>
            </a:pPr>
            <a:r>
              <a:rPr lang="en-US"/>
              <a:t>Leasing of Property</a:t>
            </a:r>
            <a:endParaRPr lang="en-US">
              <a:ea typeface="Calibri"/>
              <a:cs typeface="Calibri"/>
            </a:endParaRPr>
          </a:p>
          <a:p>
            <a:pPr marL="285750" indent="-285750" algn="just">
              <a:buFont typeface="Arial"/>
              <a:buChar char="•"/>
            </a:pPr>
            <a:r>
              <a:rPr lang="en-US"/>
              <a:t>Facilities Management (maintenance, security, etc.)</a:t>
            </a:r>
            <a:endParaRPr lang="en-US">
              <a:ea typeface="Calibri"/>
              <a:cs typeface="Calibri"/>
            </a:endParaRPr>
          </a:p>
          <a:p>
            <a:pPr marL="285750" indent="-285750" algn="just">
              <a:buFont typeface="Arial"/>
              <a:buChar char="•"/>
            </a:pPr>
            <a:r>
              <a:rPr lang="en-US"/>
              <a:t>Supply of Services</a:t>
            </a:r>
            <a:endParaRPr lang="en-US">
              <a:ea typeface="Calibri"/>
              <a:cs typeface="Calibri"/>
            </a:endParaRPr>
          </a:p>
          <a:p>
            <a:pPr marL="285750" indent="-285750" algn="just">
              <a:buFont typeface="Arial"/>
              <a:buChar char="•"/>
            </a:pPr>
            <a:r>
              <a:rPr lang="en-US"/>
              <a:t>Water</a:t>
            </a:r>
            <a:endParaRPr lang="en-US">
              <a:ea typeface="Calibri"/>
              <a:cs typeface="Calibri"/>
            </a:endParaRPr>
          </a:p>
          <a:p>
            <a:pPr marL="285750" indent="-285750" algn="just">
              <a:buFont typeface="Arial"/>
              <a:buChar char="•"/>
            </a:pPr>
            <a:r>
              <a:rPr lang="en-US"/>
              <a:t>Electricity</a:t>
            </a:r>
            <a:endParaRPr lang="en-US">
              <a:ea typeface="Calibri"/>
              <a:cs typeface="Calibri"/>
            </a:endParaRPr>
          </a:p>
          <a:p>
            <a:pPr marL="285750" indent="-285750" algn="just">
              <a:buFont typeface="Arial"/>
              <a:buChar char="•"/>
            </a:pPr>
            <a:r>
              <a:rPr lang="en-US"/>
              <a:t>Refuse Removal</a:t>
            </a:r>
            <a:endParaRPr lang="en-US">
              <a:ea typeface="Calibri" panose="020F0502020204030204"/>
              <a:cs typeface="Calibri" panose="020F0502020204030204"/>
            </a:endParaRPr>
          </a:p>
          <a:p>
            <a:pPr marL="285750" indent="-285750" algn="just">
              <a:buFont typeface="Arial"/>
              <a:buChar char="•"/>
            </a:pPr>
            <a:r>
              <a:rPr lang="en-US"/>
              <a:t>Sewerage Disposal</a:t>
            </a:r>
          </a:p>
          <a:p>
            <a:pPr marL="285750" indent="-285750" algn="just">
              <a:buFont typeface="Arial"/>
              <a:buChar char="•"/>
            </a:pPr>
            <a:r>
              <a:rPr lang="en-US"/>
              <a:t>Fire Protection</a:t>
            </a:r>
          </a:p>
          <a:p>
            <a:pPr marL="285750" indent="-285750" algn="just">
              <a:buFont typeface="Arial"/>
              <a:buChar char="•"/>
            </a:pPr>
            <a:endParaRPr lang="en-US">
              <a:ea typeface="Calibri" panose="020F0502020204030204"/>
              <a:cs typeface="Calibri" panose="020F0502020204030204"/>
            </a:endParaRPr>
          </a:p>
          <a:p>
            <a:pPr marL="285750" indent="-285750" algn="just">
              <a:buFont typeface="Arial"/>
              <a:buChar char="•"/>
            </a:pPr>
            <a:endParaRPr lang="en-US">
              <a:ea typeface="Calibri" panose="020F0502020204030204"/>
              <a:cs typeface="Calibri" panose="020F0502020204030204"/>
            </a:endParaRPr>
          </a:p>
          <a:p>
            <a:pPr marL="0" lvl="1" algn="just"/>
            <a:r>
              <a:rPr lang="en-US">
                <a:ea typeface="+mn-lt"/>
                <a:cs typeface="+mn-lt"/>
              </a:rPr>
              <a:t>IDFC owns a total of 168 plots of vacant industrial land totally 177 hectares that are ready for development within the </a:t>
            </a:r>
            <a:r>
              <a:rPr lang="en-US" err="1">
                <a:ea typeface="+mn-lt"/>
                <a:cs typeface="+mn-lt"/>
              </a:rPr>
              <a:t>Isithebe</a:t>
            </a:r>
            <a:r>
              <a:rPr lang="en-US">
                <a:ea typeface="+mn-lt"/>
                <a:cs typeface="+mn-lt"/>
              </a:rPr>
              <a:t>, </a:t>
            </a:r>
            <a:r>
              <a:rPr lang="en-US" err="1">
                <a:ea typeface="+mn-lt"/>
                <a:cs typeface="+mn-lt"/>
              </a:rPr>
              <a:t>Ezakheni</a:t>
            </a:r>
            <a:r>
              <a:rPr lang="en-US">
                <a:ea typeface="+mn-lt"/>
                <a:cs typeface="+mn-lt"/>
              </a:rPr>
              <a:t> and </a:t>
            </a:r>
            <a:r>
              <a:rPr lang="en-US" err="1">
                <a:ea typeface="+mn-lt"/>
                <a:cs typeface="+mn-lt"/>
              </a:rPr>
              <a:t>Madadeni</a:t>
            </a:r>
            <a:r>
              <a:rPr lang="en-US">
                <a:ea typeface="+mn-lt"/>
                <a:cs typeface="+mn-lt"/>
              </a:rPr>
              <a:t> Industrial Estates. </a:t>
            </a:r>
            <a:endParaRPr lang="en-US">
              <a:ea typeface="Calibri" panose="020F0502020204030204"/>
              <a:cs typeface="Calibri" panose="020F0502020204030204"/>
            </a:endParaRPr>
          </a:p>
          <a:p>
            <a:pPr algn="just"/>
            <a:endParaRPr lang="en-US">
              <a:ea typeface="Calibri" panose="020F0502020204030204"/>
              <a:cs typeface="Calibri" panose="020F0502020204030204"/>
            </a:endParaRPr>
          </a:p>
        </p:txBody>
      </p:sp>
    </p:spTree>
    <p:extLst>
      <p:ext uri="{BB962C8B-B14F-4D97-AF65-F5344CB8AC3E}">
        <p14:creationId xmlns:p14="http://schemas.microsoft.com/office/powerpoint/2010/main" val="4112467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a:solidFill>
                  <a:schemeClr val="bg1"/>
                </a:solidFill>
              </a:rPr>
              <a:t>VACANT LAND : ISITHEBE INDUSTRIAL ESTATE</a:t>
            </a:r>
            <a:endParaRPr lang="en-US" sz="2400" b="1">
              <a:solidFill>
                <a:schemeClr val="bg1"/>
              </a:solidFill>
            </a:endParaRPr>
          </a:p>
        </p:txBody>
      </p:sp>
      <p:sp>
        <p:nvSpPr>
          <p:cNvPr id="6" name="TextBox 5">
            <a:extLst>
              <a:ext uri="{FF2B5EF4-FFF2-40B4-BE49-F238E27FC236}">
                <a16:creationId xmlns:a16="http://schemas.microsoft.com/office/drawing/2014/main" id="{99D9A76A-85F9-B543-CF05-058547177FF9}"/>
              </a:ext>
            </a:extLst>
          </p:cNvPr>
          <p:cNvSpPr txBox="1"/>
          <p:nvPr/>
        </p:nvSpPr>
        <p:spPr>
          <a:xfrm>
            <a:off x="223935" y="547215"/>
            <a:ext cx="11495313" cy="1200329"/>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800">
                <a:solidFill>
                  <a:srgbClr val="423838"/>
                </a:solidFill>
              </a:rPr>
              <a:t>The 414 hectare </a:t>
            </a:r>
            <a:r>
              <a:rPr lang="en-US" sz="1800" err="1">
                <a:solidFill>
                  <a:srgbClr val="423838"/>
                </a:solidFill>
              </a:rPr>
              <a:t>Isithebe</a:t>
            </a:r>
            <a:r>
              <a:rPr lang="en-US" sz="1800">
                <a:solidFill>
                  <a:srgbClr val="423838"/>
                </a:solidFill>
              </a:rPr>
              <a:t> Industrial Estate (over 500 000m² of GLA) located in Mandeni and midway between the ports of Durban and Richards Bay, has 151 IDFC owned and 49 privately owned factories, ranging in size from 250m² to </a:t>
            </a:r>
            <a:r>
              <a:rPr lang="en-US">
                <a:solidFill>
                  <a:srgbClr val="423838"/>
                </a:solidFill>
              </a:rPr>
              <a:t>36000m²</a:t>
            </a:r>
            <a:r>
              <a:rPr lang="en-US" sz="1800">
                <a:solidFill>
                  <a:srgbClr val="423838"/>
                </a:solidFill>
              </a:rPr>
              <a:t> </a:t>
            </a:r>
            <a:r>
              <a:rPr lang="en-US">
                <a:solidFill>
                  <a:srgbClr val="423838"/>
                </a:solidFill>
              </a:rPr>
              <a:t>and is</a:t>
            </a:r>
            <a:r>
              <a:rPr lang="en-US" sz="1800">
                <a:solidFill>
                  <a:srgbClr val="423838"/>
                </a:solidFill>
              </a:rPr>
              <a:t> home to a wide range of large and medium sized industrialists.  </a:t>
            </a:r>
            <a:endParaRPr lang="en-US">
              <a:ea typeface="Calibri" panose="020F0502020204030204"/>
              <a:cs typeface="Calibri" panose="020F0502020204030204"/>
            </a:endParaRPr>
          </a:p>
          <a:p>
            <a:endParaRPr lang="en-US"/>
          </a:p>
        </p:txBody>
      </p:sp>
      <p:pic>
        <p:nvPicPr>
          <p:cNvPr id="9" name="Picture 8">
            <a:extLst>
              <a:ext uri="{FF2B5EF4-FFF2-40B4-BE49-F238E27FC236}">
                <a16:creationId xmlns:a16="http://schemas.microsoft.com/office/drawing/2014/main" id="{935F8CFF-6761-0D73-D04F-9AA4BAEA2968}"/>
              </a:ext>
            </a:extLst>
          </p:cNvPr>
          <p:cNvPicPr>
            <a:picLocks noChangeAspect="1"/>
          </p:cNvPicPr>
          <p:nvPr/>
        </p:nvPicPr>
        <p:blipFill>
          <a:blip r:embed="rId3"/>
          <a:stretch>
            <a:fillRect/>
          </a:stretch>
        </p:blipFill>
        <p:spPr>
          <a:xfrm>
            <a:off x="7949682" y="1819469"/>
            <a:ext cx="3998530" cy="4655976"/>
          </a:xfrm>
          <a:prstGeom prst="rect">
            <a:avLst/>
          </a:prstGeom>
        </p:spPr>
      </p:pic>
      <p:sp>
        <p:nvSpPr>
          <p:cNvPr id="16" name="TextBox 15">
            <a:extLst>
              <a:ext uri="{FF2B5EF4-FFF2-40B4-BE49-F238E27FC236}">
                <a16:creationId xmlns:a16="http://schemas.microsoft.com/office/drawing/2014/main" id="{C744E9D8-75A1-BAC0-55FF-0654A109A400}"/>
              </a:ext>
            </a:extLst>
          </p:cNvPr>
          <p:cNvSpPr txBox="1"/>
          <p:nvPr/>
        </p:nvSpPr>
        <p:spPr>
          <a:xfrm>
            <a:off x="382555" y="1903445"/>
            <a:ext cx="7940351" cy="1477328"/>
          </a:xfrm>
          <a:prstGeom prst="rect">
            <a:avLst/>
          </a:prstGeom>
          <a:noFill/>
        </p:spPr>
        <p:txBody>
          <a:bodyPr wrap="square" rtlCol="0">
            <a:spAutoFit/>
          </a:bodyPr>
          <a:lstStyle/>
          <a:p>
            <a:pPr marL="285750" indent="-285750">
              <a:buFont typeface="Arial" panose="020B0604020202020204" pitchFamily="34" charset="0"/>
              <a:buChar char="•"/>
            </a:pPr>
            <a:r>
              <a:rPr lang="en-GB"/>
              <a:t> The Estate also has 56 vacant serviced platforms available for development.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A no. of  vacant factories, including  a 36 000m² ex foundry is available for re-purposing into  potential SMME / light industrial parks.</a:t>
            </a:r>
          </a:p>
          <a:p>
            <a:pPr marL="285750" indent="-285750">
              <a:buFont typeface="Arial" panose="020B0604020202020204" pitchFamily="34" charset="0"/>
              <a:buChar char="•"/>
            </a:pPr>
            <a:endParaRPr lang="en-US"/>
          </a:p>
        </p:txBody>
      </p:sp>
      <p:pic>
        <p:nvPicPr>
          <p:cNvPr id="22" name="Picture 21">
            <a:extLst>
              <a:ext uri="{FF2B5EF4-FFF2-40B4-BE49-F238E27FC236}">
                <a16:creationId xmlns:a16="http://schemas.microsoft.com/office/drawing/2014/main" id="{0580FBA2-A967-C90E-756C-137AAFEE9C53}"/>
              </a:ext>
            </a:extLst>
          </p:cNvPr>
          <p:cNvPicPr>
            <a:picLocks noChangeAspect="1"/>
          </p:cNvPicPr>
          <p:nvPr/>
        </p:nvPicPr>
        <p:blipFill>
          <a:blip r:embed="rId4"/>
          <a:stretch>
            <a:fillRect/>
          </a:stretch>
        </p:blipFill>
        <p:spPr>
          <a:xfrm>
            <a:off x="717104" y="3170424"/>
            <a:ext cx="5378896" cy="3515371"/>
          </a:xfrm>
          <a:prstGeom prst="rect">
            <a:avLst/>
          </a:prstGeom>
        </p:spPr>
      </p:pic>
    </p:spTree>
    <p:extLst>
      <p:ext uri="{BB962C8B-B14F-4D97-AF65-F5344CB8AC3E}">
        <p14:creationId xmlns:p14="http://schemas.microsoft.com/office/powerpoint/2010/main" val="3358438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INDUSTRIAL ESTATE</a:t>
            </a:r>
            <a:endParaRPr lang="en-US" sz="2400" b="1" dirty="0">
              <a:solidFill>
                <a:schemeClr val="bg1"/>
              </a:solidFill>
            </a:endParaRPr>
          </a:p>
        </p:txBody>
      </p:sp>
      <p:pic>
        <p:nvPicPr>
          <p:cNvPr id="2" name="Picture 1" descr="Aerial view of a group of buildings and trees&#10;&#10;Description automatically generated">
            <a:extLst>
              <a:ext uri="{FF2B5EF4-FFF2-40B4-BE49-F238E27FC236}">
                <a16:creationId xmlns:a16="http://schemas.microsoft.com/office/drawing/2014/main" id="{646B4C7A-2EC4-32B7-8E6D-D76D94F04FB4}"/>
              </a:ext>
            </a:extLst>
          </p:cNvPr>
          <p:cNvPicPr>
            <a:picLocks noChangeAspect="1"/>
          </p:cNvPicPr>
          <p:nvPr/>
        </p:nvPicPr>
        <p:blipFill>
          <a:blip r:embed="rId3"/>
          <a:stretch>
            <a:fillRect/>
          </a:stretch>
        </p:blipFill>
        <p:spPr>
          <a:xfrm>
            <a:off x="607391" y="599831"/>
            <a:ext cx="11286435" cy="6144252"/>
          </a:xfrm>
          <a:prstGeom prst="rect">
            <a:avLst/>
          </a:prstGeom>
        </p:spPr>
      </p:pic>
    </p:spTree>
    <p:extLst>
      <p:ext uri="{BB962C8B-B14F-4D97-AF65-F5344CB8AC3E}">
        <p14:creationId xmlns:p14="http://schemas.microsoft.com/office/powerpoint/2010/main" val="2483112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INDUSTRIAL ESTATE</a:t>
            </a:r>
            <a:endParaRPr lang="en-US" sz="2400" b="1" dirty="0">
              <a:solidFill>
                <a:schemeClr val="bg1"/>
              </a:solidFill>
            </a:endParaRPr>
          </a:p>
        </p:txBody>
      </p:sp>
      <p:pic>
        <p:nvPicPr>
          <p:cNvPr id="2" name="Picture 1">
            <a:extLst>
              <a:ext uri="{FF2B5EF4-FFF2-40B4-BE49-F238E27FC236}">
                <a16:creationId xmlns:a16="http://schemas.microsoft.com/office/drawing/2014/main" id="{DBCA8A10-884D-FBFB-4975-6BD1219E55EB}"/>
              </a:ext>
            </a:extLst>
          </p:cNvPr>
          <p:cNvPicPr>
            <a:picLocks noChangeAspect="1"/>
          </p:cNvPicPr>
          <p:nvPr/>
        </p:nvPicPr>
        <p:blipFill>
          <a:blip r:embed="rId3"/>
          <a:stretch>
            <a:fillRect/>
          </a:stretch>
        </p:blipFill>
        <p:spPr>
          <a:xfrm>
            <a:off x="756979" y="744502"/>
            <a:ext cx="11164957" cy="5908261"/>
          </a:xfrm>
          <a:prstGeom prst="rect">
            <a:avLst/>
          </a:prstGeom>
        </p:spPr>
      </p:pic>
      <p:sp>
        <p:nvSpPr>
          <p:cNvPr id="3" name="TextBox 2">
            <a:extLst>
              <a:ext uri="{FF2B5EF4-FFF2-40B4-BE49-F238E27FC236}">
                <a16:creationId xmlns:a16="http://schemas.microsoft.com/office/drawing/2014/main" id="{CB96B52F-F0E3-3DFD-A2F3-FD7DEF4DCEF9}"/>
              </a:ext>
            </a:extLst>
          </p:cNvPr>
          <p:cNvSpPr txBox="1"/>
          <p:nvPr/>
        </p:nvSpPr>
        <p:spPr>
          <a:xfrm>
            <a:off x="8108868" y="603068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rPr>
              <a:t>141 White street</a:t>
            </a:r>
          </a:p>
        </p:txBody>
      </p:sp>
    </p:spTree>
    <p:extLst>
      <p:ext uri="{BB962C8B-B14F-4D97-AF65-F5344CB8AC3E}">
        <p14:creationId xmlns:p14="http://schemas.microsoft.com/office/powerpoint/2010/main" val="4210553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pic>
        <p:nvPicPr>
          <p:cNvPr id="3" name="Picture 2" descr="A building with a red roof surrounded by trees&#10;&#10;Description automatically generated">
            <a:extLst>
              <a:ext uri="{FF2B5EF4-FFF2-40B4-BE49-F238E27FC236}">
                <a16:creationId xmlns:a16="http://schemas.microsoft.com/office/drawing/2014/main" id="{E117D8F7-F325-C35D-9C54-9869DD66B725}"/>
              </a:ext>
            </a:extLst>
          </p:cNvPr>
          <p:cNvPicPr>
            <a:picLocks noChangeAspect="1"/>
          </p:cNvPicPr>
          <p:nvPr/>
        </p:nvPicPr>
        <p:blipFill>
          <a:blip r:embed="rId3"/>
          <a:stretch>
            <a:fillRect/>
          </a:stretch>
        </p:blipFill>
        <p:spPr>
          <a:xfrm>
            <a:off x="1004956" y="519042"/>
            <a:ext cx="10656956" cy="6283740"/>
          </a:xfrm>
          <a:prstGeom prst="rect">
            <a:avLst/>
          </a:prstGeom>
        </p:spPr>
      </p:pic>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INDUSTRIAL ESTATE</a:t>
            </a:r>
            <a:endParaRPr lang="en-US" sz="2400" b="1" dirty="0">
              <a:solidFill>
                <a:schemeClr val="bg1"/>
              </a:solidFill>
            </a:endParaRPr>
          </a:p>
        </p:txBody>
      </p:sp>
      <p:sp>
        <p:nvSpPr>
          <p:cNvPr id="2" name="TextBox 1">
            <a:extLst>
              <a:ext uri="{FF2B5EF4-FFF2-40B4-BE49-F238E27FC236}">
                <a16:creationId xmlns:a16="http://schemas.microsoft.com/office/drawing/2014/main" id="{EF8338AF-6EF3-7496-71B8-7E3D9DBE23AC}"/>
              </a:ext>
            </a:extLst>
          </p:cNvPr>
          <p:cNvSpPr txBox="1"/>
          <p:nvPr/>
        </p:nvSpPr>
        <p:spPr>
          <a:xfrm>
            <a:off x="8791699" y="585255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rPr>
              <a:t>61 on Brown Street</a:t>
            </a:r>
          </a:p>
        </p:txBody>
      </p:sp>
    </p:spTree>
    <p:extLst>
      <p:ext uri="{BB962C8B-B14F-4D97-AF65-F5344CB8AC3E}">
        <p14:creationId xmlns:p14="http://schemas.microsoft.com/office/powerpoint/2010/main" val="33287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INDUSTRIAL ESTATE</a:t>
            </a:r>
            <a:endParaRPr lang="en-US" sz="2400" b="1" dirty="0">
              <a:solidFill>
                <a:schemeClr val="bg1"/>
              </a:solidFill>
            </a:endParaRPr>
          </a:p>
        </p:txBody>
      </p:sp>
      <p:pic>
        <p:nvPicPr>
          <p:cNvPr id="2" name="Picture 1" descr="An aerial view of a farm&#10;&#10;Description automatically generated">
            <a:extLst>
              <a:ext uri="{FF2B5EF4-FFF2-40B4-BE49-F238E27FC236}">
                <a16:creationId xmlns:a16="http://schemas.microsoft.com/office/drawing/2014/main" id="{FE8E94DC-2B00-C795-2601-38BEDB32AF3C}"/>
              </a:ext>
            </a:extLst>
          </p:cNvPr>
          <p:cNvPicPr>
            <a:picLocks noChangeAspect="1"/>
          </p:cNvPicPr>
          <p:nvPr/>
        </p:nvPicPr>
        <p:blipFill>
          <a:blip r:embed="rId3"/>
          <a:stretch>
            <a:fillRect/>
          </a:stretch>
        </p:blipFill>
        <p:spPr>
          <a:xfrm>
            <a:off x="474870" y="629478"/>
            <a:ext cx="11308521" cy="6051827"/>
          </a:xfrm>
          <a:prstGeom prst="rect">
            <a:avLst/>
          </a:prstGeom>
        </p:spPr>
      </p:pic>
      <p:sp>
        <p:nvSpPr>
          <p:cNvPr id="3" name="TextBox 2">
            <a:extLst>
              <a:ext uri="{FF2B5EF4-FFF2-40B4-BE49-F238E27FC236}">
                <a16:creationId xmlns:a16="http://schemas.microsoft.com/office/drawing/2014/main" id="{D731FFD3-806B-506D-2F8E-1C7810A4A901}"/>
              </a:ext>
            </a:extLst>
          </p:cNvPr>
          <p:cNvSpPr txBox="1"/>
          <p:nvPr/>
        </p:nvSpPr>
        <p:spPr>
          <a:xfrm>
            <a:off x="4724400" y="320040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rPr>
              <a:t>134 on Brown</a:t>
            </a:r>
          </a:p>
        </p:txBody>
      </p:sp>
    </p:spTree>
    <p:extLst>
      <p:ext uri="{BB962C8B-B14F-4D97-AF65-F5344CB8AC3E}">
        <p14:creationId xmlns:p14="http://schemas.microsoft.com/office/powerpoint/2010/main" val="3744002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INDUSTRIAL ESTATE</a:t>
            </a:r>
            <a:endParaRPr lang="en-US" sz="2400" b="1" dirty="0">
              <a:solidFill>
                <a:schemeClr val="bg1"/>
              </a:solidFill>
            </a:endParaRPr>
          </a:p>
        </p:txBody>
      </p:sp>
      <p:pic>
        <p:nvPicPr>
          <p:cNvPr id="2" name="Picture 1" descr="An aerial view of a building&#10;&#10;Description automatically generated">
            <a:extLst>
              <a:ext uri="{FF2B5EF4-FFF2-40B4-BE49-F238E27FC236}">
                <a16:creationId xmlns:a16="http://schemas.microsoft.com/office/drawing/2014/main" id="{20A82332-DACE-8AE1-044B-4E7A0D015134}"/>
              </a:ext>
            </a:extLst>
          </p:cNvPr>
          <p:cNvPicPr>
            <a:picLocks noChangeAspect="1"/>
          </p:cNvPicPr>
          <p:nvPr/>
        </p:nvPicPr>
        <p:blipFill>
          <a:blip r:embed="rId3"/>
          <a:stretch>
            <a:fillRect/>
          </a:stretch>
        </p:blipFill>
        <p:spPr>
          <a:xfrm>
            <a:off x="0" y="414611"/>
            <a:ext cx="12192000" cy="6028778"/>
          </a:xfrm>
          <a:prstGeom prst="rect">
            <a:avLst/>
          </a:prstGeom>
        </p:spPr>
      </p:pic>
    </p:spTree>
    <p:extLst>
      <p:ext uri="{BB962C8B-B14F-4D97-AF65-F5344CB8AC3E}">
        <p14:creationId xmlns:p14="http://schemas.microsoft.com/office/powerpoint/2010/main" val="472392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ESTATE – VACANT LAND  </a:t>
            </a:r>
            <a:endParaRPr lang="en-US" sz="2400" b="1" dirty="0">
              <a:solidFill>
                <a:schemeClr val="bg1"/>
              </a:solidFill>
            </a:endParaRPr>
          </a:p>
        </p:txBody>
      </p:sp>
      <p:sp>
        <p:nvSpPr>
          <p:cNvPr id="4" name="Rectangle 1">
            <a:extLst>
              <a:ext uri="{FF2B5EF4-FFF2-40B4-BE49-F238E27FC236}">
                <a16:creationId xmlns:a16="http://schemas.microsoft.com/office/drawing/2014/main" id="{308706A5-C084-8FB6-E913-7AE594E2912E}"/>
              </a:ext>
            </a:extLst>
          </p:cNvPr>
          <p:cNvSpPr>
            <a:spLocks noChangeArrowheads="1"/>
          </p:cNvSpPr>
          <p:nvPr/>
        </p:nvSpPr>
        <p:spPr bwMode="auto">
          <a:xfrm>
            <a:off x="-7594691" y="2577750"/>
            <a:ext cx="39573381" cy="365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graphicFrame>
        <p:nvGraphicFramePr>
          <p:cNvPr id="5" name="Table 4">
            <a:extLst>
              <a:ext uri="{FF2B5EF4-FFF2-40B4-BE49-F238E27FC236}">
                <a16:creationId xmlns:a16="http://schemas.microsoft.com/office/drawing/2014/main" id="{AF59FE4B-D627-9C3B-DEA5-4D3C23AF95AD}"/>
              </a:ext>
            </a:extLst>
          </p:cNvPr>
          <p:cNvGraphicFramePr>
            <a:graphicFrameLocks noGrp="1"/>
          </p:cNvGraphicFramePr>
          <p:nvPr>
            <p:extLst>
              <p:ext uri="{D42A27DB-BD31-4B8C-83A1-F6EECF244321}">
                <p14:modId xmlns:p14="http://schemas.microsoft.com/office/powerpoint/2010/main" val="873032129"/>
              </p:ext>
            </p:extLst>
          </p:nvPr>
        </p:nvGraphicFramePr>
        <p:xfrm>
          <a:off x="1662547" y="795868"/>
          <a:ext cx="8908472" cy="5386397"/>
        </p:xfrm>
        <a:graphic>
          <a:graphicData uri="http://schemas.openxmlformats.org/drawingml/2006/table">
            <a:tbl>
              <a:tblPr firstRow="1" firstCol="1" lastRow="1" lastCol="1" bandRow="1" bandCol="1">
                <a:tableStyleId>{5C22544A-7EE6-4342-B048-85BDC9FD1C3A}</a:tableStyleId>
              </a:tblPr>
              <a:tblGrid>
                <a:gridCol w="748274">
                  <a:extLst>
                    <a:ext uri="{9D8B030D-6E8A-4147-A177-3AD203B41FA5}">
                      <a16:colId xmlns:a16="http://schemas.microsoft.com/office/drawing/2014/main" val="415196567"/>
                    </a:ext>
                  </a:extLst>
                </a:gridCol>
                <a:gridCol w="2846188">
                  <a:extLst>
                    <a:ext uri="{9D8B030D-6E8A-4147-A177-3AD203B41FA5}">
                      <a16:colId xmlns:a16="http://schemas.microsoft.com/office/drawing/2014/main" val="2989568239"/>
                    </a:ext>
                  </a:extLst>
                </a:gridCol>
                <a:gridCol w="1324276">
                  <a:extLst>
                    <a:ext uri="{9D8B030D-6E8A-4147-A177-3AD203B41FA5}">
                      <a16:colId xmlns:a16="http://schemas.microsoft.com/office/drawing/2014/main" val="3005652831"/>
                    </a:ext>
                  </a:extLst>
                </a:gridCol>
                <a:gridCol w="1846376">
                  <a:extLst>
                    <a:ext uri="{9D8B030D-6E8A-4147-A177-3AD203B41FA5}">
                      <a16:colId xmlns:a16="http://schemas.microsoft.com/office/drawing/2014/main" val="2230675853"/>
                    </a:ext>
                  </a:extLst>
                </a:gridCol>
                <a:gridCol w="1172083">
                  <a:extLst>
                    <a:ext uri="{9D8B030D-6E8A-4147-A177-3AD203B41FA5}">
                      <a16:colId xmlns:a16="http://schemas.microsoft.com/office/drawing/2014/main" val="2315635824"/>
                    </a:ext>
                  </a:extLst>
                </a:gridCol>
                <a:gridCol w="971275">
                  <a:extLst>
                    <a:ext uri="{9D8B030D-6E8A-4147-A177-3AD203B41FA5}">
                      <a16:colId xmlns:a16="http://schemas.microsoft.com/office/drawing/2014/main" val="1071297351"/>
                    </a:ext>
                  </a:extLst>
                </a:gridCol>
              </a:tblGrid>
              <a:tr h="177428">
                <a:tc>
                  <a:txBody>
                    <a:bodyPr/>
                    <a:lstStyle/>
                    <a:p>
                      <a:pPr marL="67945">
                        <a:lnSpc>
                          <a:spcPts val="1160"/>
                        </a:lnSpc>
                        <a:spcBef>
                          <a:spcPts val="80"/>
                        </a:spcBef>
                        <a:spcAft>
                          <a:spcPts val="0"/>
                        </a:spcAft>
                      </a:pP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160"/>
                        </a:lnSpc>
                        <a:spcBef>
                          <a:spcPts val="80"/>
                        </a:spcBef>
                        <a:spcAft>
                          <a:spcPts val="0"/>
                        </a:spcAft>
                      </a:pP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8580">
                        <a:lnSpc>
                          <a:spcPts val="1160"/>
                        </a:lnSpc>
                        <a:spcBef>
                          <a:spcPts val="80"/>
                        </a:spcBef>
                        <a:spcAft>
                          <a:spcPts val="0"/>
                        </a:spcAft>
                      </a:pPr>
                      <a:r>
                        <a:rPr lang="en-US" sz="900">
                          <a:effectLst/>
                        </a:rPr>
                        <a:t>Site</a:t>
                      </a:r>
                      <a:r>
                        <a:rPr lang="en-US" sz="900" spc="-5">
                          <a:effectLst/>
                        </a:rPr>
                        <a:t> </a:t>
                      </a: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8580">
                        <a:lnSpc>
                          <a:spcPts val="1160"/>
                        </a:lnSpc>
                        <a:spcBef>
                          <a:spcPts val="80"/>
                        </a:spcBef>
                        <a:spcAft>
                          <a:spcPts val="0"/>
                        </a:spcAft>
                      </a:pPr>
                      <a:r>
                        <a:rPr lang="en-US" sz="900">
                          <a:effectLst/>
                        </a:rPr>
                        <a:t>Site</a:t>
                      </a:r>
                      <a:r>
                        <a:rPr lang="en-US" sz="900" spc="-15">
                          <a:effectLst/>
                        </a:rPr>
                        <a:t> </a:t>
                      </a:r>
                      <a:r>
                        <a:rPr lang="en-US" sz="900">
                          <a:effectLst/>
                        </a:rPr>
                        <a:t>Size</a:t>
                      </a:r>
                      <a:r>
                        <a:rPr lang="en-US" sz="900" spc="-20">
                          <a:effectLst/>
                        </a:rPr>
                        <a:t> (m²)</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160"/>
                        </a:lnSpc>
                        <a:spcBef>
                          <a:spcPts val="80"/>
                        </a:spcBef>
                        <a:spcAft>
                          <a:spcPts val="0"/>
                        </a:spcAft>
                      </a:pPr>
                      <a:r>
                        <a:rPr lang="en-US" sz="900" spc="-20">
                          <a:effectLst/>
                        </a:rPr>
                        <a:t>Type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8890" algn="ctr">
                        <a:lnSpc>
                          <a:spcPts val="1160"/>
                        </a:lnSpc>
                        <a:spcBef>
                          <a:spcPts val="80"/>
                        </a:spcBef>
                        <a:spcAft>
                          <a:spcPts val="0"/>
                        </a:spcAft>
                      </a:pPr>
                      <a:r>
                        <a:rPr lang="en-US" sz="900" spc="-10">
                          <a:effectLst/>
                        </a:rPr>
                        <a:t>Status</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01540993"/>
                  </a:ext>
                </a:extLst>
              </a:tr>
              <a:tr h="192552">
                <a:tc>
                  <a:txBody>
                    <a:bodyPr/>
                    <a:lstStyle/>
                    <a:p>
                      <a:pPr marL="67945">
                        <a:lnSpc>
                          <a:spcPts val="1245"/>
                        </a:lnSpc>
                        <a:spcBef>
                          <a:spcPts val="95"/>
                        </a:spcBef>
                        <a:spcAft>
                          <a:spcPts val="0"/>
                        </a:spcAft>
                      </a:pPr>
                      <a:r>
                        <a:rPr lang="en-US" sz="900" spc="-50">
                          <a:effectLst/>
                        </a:rPr>
                        <a:t>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58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6 </a:t>
                      </a:r>
                      <a:r>
                        <a:rPr lang="en-US" sz="900" spc="-25">
                          <a:effectLst/>
                        </a:rPr>
                        <a:t>710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1594735"/>
                  </a:ext>
                </a:extLst>
              </a:tr>
              <a:tr h="194565">
                <a:tc>
                  <a:txBody>
                    <a:bodyPr/>
                    <a:lstStyle/>
                    <a:p>
                      <a:pPr marL="67945">
                        <a:lnSpc>
                          <a:spcPts val="1255"/>
                        </a:lnSpc>
                        <a:spcBef>
                          <a:spcPts val="95"/>
                        </a:spcBef>
                        <a:spcAft>
                          <a:spcPts val="0"/>
                        </a:spcAft>
                      </a:pPr>
                      <a:r>
                        <a:rPr lang="en-US" sz="900" spc="-50">
                          <a:effectLst/>
                        </a:rPr>
                        <a:t>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67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5 </a:t>
                      </a:r>
                      <a:r>
                        <a:rPr lang="en-US" sz="900" spc="-25">
                          <a:effectLst/>
                        </a:rPr>
                        <a:t>678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93504470"/>
                  </a:ext>
                </a:extLst>
              </a:tr>
              <a:tr h="192552">
                <a:tc>
                  <a:txBody>
                    <a:bodyPr/>
                    <a:lstStyle/>
                    <a:p>
                      <a:pPr marL="67945">
                        <a:lnSpc>
                          <a:spcPts val="1255"/>
                        </a:lnSpc>
                        <a:spcBef>
                          <a:spcPts val="80"/>
                        </a:spcBef>
                      </a:pPr>
                      <a:r>
                        <a:rPr lang="en-US" sz="900" spc="-50">
                          <a:effectLst/>
                        </a:rPr>
                        <a:t>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72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6 </a:t>
                      </a:r>
                      <a:r>
                        <a:rPr lang="en-US" sz="900" spc="-25">
                          <a:effectLst/>
                        </a:rPr>
                        <a:t>482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5053365"/>
                  </a:ext>
                </a:extLst>
              </a:tr>
              <a:tr h="192552">
                <a:tc>
                  <a:txBody>
                    <a:bodyPr/>
                    <a:lstStyle/>
                    <a:p>
                      <a:pPr marL="67945">
                        <a:lnSpc>
                          <a:spcPts val="1255"/>
                        </a:lnSpc>
                        <a:spcBef>
                          <a:spcPts val="80"/>
                        </a:spcBef>
                      </a:pPr>
                      <a:r>
                        <a:rPr lang="en-US" sz="900" spc="-50">
                          <a:effectLst/>
                        </a:rPr>
                        <a:t>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85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4 </a:t>
                      </a:r>
                      <a:r>
                        <a:rPr lang="en-US" sz="900" spc="-25">
                          <a:effectLst/>
                        </a:rPr>
                        <a:t>791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2809974"/>
                  </a:ext>
                </a:extLst>
              </a:tr>
              <a:tr h="192552">
                <a:tc>
                  <a:txBody>
                    <a:bodyPr/>
                    <a:lstStyle/>
                    <a:p>
                      <a:pPr marL="67945">
                        <a:lnSpc>
                          <a:spcPts val="1255"/>
                        </a:lnSpc>
                        <a:spcBef>
                          <a:spcPts val="80"/>
                        </a:spcBef>
                      </a:pPr>
                      <a:r>
                        <a:rPr lang="en-US" sz="900" spc="-50">
                          <a:effectLst/>
                        </a:rPr>
                        <a:t>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dirty="0" err="1">
                          <a:effectLst/>
                        </a:rPr>
                        <a:t>Isithebe</a:t>
                      </a:r>
                      <a:r>
                        <a:rPr lang="en-US" sz="900" spc="-45" dirty="0">
                          <a:effectLst/>
                        </a:rPr>
                        <a:t> </a:t>
                      </a:r>
                      <a:r>
                        <a:rPr lang="en-US" sz="900" dirty="0">
                          <a:effectLst/>
                        </a:rPr>
                        <a:t>Industrial</a:t>
                      </a:r>
                      <a:r>
                        <a:rPr lang="en-US" sz="900" spc="-40" dirty="0">
                          <a:effectLst/>
                        </a:rPr>
                        <a:t> </a:t>
                      </a:r>
                      <a:r>
                        <a:rPr lang="en-US" sz="900" spc="-10" dirty="0">
                          <a:effectLst/>
                        </a:rPr>
                        <a:t>Estate</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112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14 </a:t>
                      </a:r>
                      <a:r>
                        <a:rPr lang="en-US" sz="900" spc="-25">
                          <a:effectLst/>
                        </a:rPr>
                        <a:t>948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96332706"/>
                  </a:ext>
                </a:extLst>
              </a:tr>
              <a:tr h="192552">
                <a:tc>
                  <a:txBody>
                    <a:bodyPr/>
                    <a:lstStyle/>
                    <a:p>
                      <a:pPr marL="67945">
                        <a:lnSpc>
                          <a:spcPts val="1245"/>
                        </a:lnSpc>
                        <a:spcBef>
                          <a:spcPts val="95"/>
                        </a:spcBef>
                        <a:spcAft>
                          <a:spcPts val="0"/>
                        </a:spcAft>
                      </a:pPr>
                      <a:r>
                        <a:rPr lang="en-US" sz="900" spc="-50">
                          <a:effectLst/>
                        </a:rPr>
                        <a:t>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134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7 </a:t>
                      </a:r>
                      <a:r>
                        <a:rPr lang="en-US" sz="900" spc="-25">
                          <a:effectLst/>
                        </a:rPr>
                        <a:t>829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34835940"/>
                  </a:ext>
                </a:extLst>
              </a:tr>
              <a:tr h="192552">
                <a:tc>
                  <a:txBody>
                    <a:bodyPr/>
                    <a:lstStyle/>
                    <a:p>
                      <a:pPr marL="67945">
                        <a:lnSpc>
                          <a:spcPts val="1245"/>
                        </a:lnSpc>
                        <a:spcBef>
                          <a:spcPts val="95"/>
                        </a:spcBef>
                        <a:spcAft>
                          <a:spcPts val="0"/>
                        </a:spcAft>
                      </a:pPr>
                      <a:r>
                        <a:rPr lang="en-US" sz="900" spc="-50">
                          <a:effectLst/>
                        </a:rPr>
                        <a:t>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141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3 </a:t>
                      </a:r>
                      <a:r>
                        <a:rPr lang="en-US" sz="900" spc="-25">
                          <a:effectLst/>
                        </a:rPr>
                        <a:t>938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43714743"/>
                  </a:ext>
                </a:extLst>
              </a:tr>
              <a:tr h="193894">
                <a:tc>
                  <a:txBody>
                    <a:bodyPr/>
                    <a:lstStyle/>
                    <a:p>
                      <a:pPr marL="67945">
                        <a:lnSpc>
                          <a:spcPts val="1255"/>
                        </a:lnSpc>
                        <a:spcBef>
                          <a:spcPts val="95"/>
                        </a:spcBef>
                        <a:spcAft>
                          <a:spcPts val="0"/>
                        </a:spcAft>
                      </a:pPr>
                      <a:r>
                        <a:rPr lang="en-US" sz="900" spc="-50">
                          <a:effectLst/>
                        </a:rPr>
                        <a:t>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149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11 </a:t>
                      </a:r>
                      <a:r>
                        <a:rPr lang="en-US" sz="900" spc="-25">
                          <a:effectLst/>
                        </a:rPr>
                        <a:t>279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73437312"/>
                  </a:ext>
                </a:extLst>
              </a:tr>
              <a:tr h="192552">
                <a:tc>
                  <a:txBody>
                    <a:bodyPr/>
                    <a:lstStyle/>
                    <a:p>
                      <a:pPr marL="67945">
                        <a:lnSpc>
                          <a:spcPts val="1255"/>
                        </a:lnSpc>
                        <a:spcBef>
                          <a:spcPts val="80"/>
                        </a:spcBef>
                      </a:pPr>
                      <a:r>
                        <a:rPr lang="en-US" sz="900" spc="-50">
                          <a:effectLst/>
                        </a:rPr>
                        <a:t>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159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15 </a:t>
                      </a:r>
                      <a:r>
                        <a:rPr lang="en-US" sz="900" spc="-25">
                          <a:effectLst/>
                        </a:rPr>
                        <a:t>023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6931816"/>
                  </a:ext>
                </a:extLst>
              </a:tr>
              <a:tr h="192552">
                <a:tc>
                  <a:txBody>
                    <a:bodyPr/>
                    <a:lstStyle/>
                    <a:p>
                      <a:pPr marL="67945">
                        <a:lnSpc>
                          <a:spcPts val="1255"/>
                        </a:lnSpc>
                        <a:spcBef>
                          <a:spcPts val="80"/>
                        </a:spcBef>
                      </a:pPr>
                      <a:r>
                        <a:rPr lang="en-US" sz="900" spc="-25">
                          <a:effectLst/>
                        </a:rPr>
                        <a:t>10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dirty="0" err="1">
                          <a:effectLst/>
                        </a:rPr>
                        <a:t>Isithebe</a:t>
                      </a:r>
                      <a:r>
                        <a:rPr lang="en-US" sz="900" spc="-45" dirty="0">
                          <a:effectLst/>
                        </a:rPr>
                        <a:t> </a:t>
                      </a:r>
                      <a:r>
                        <a:rPr lang="en-US" sz="900" dirty="0">
                          <a:effectLst/>
                        </a:rPr>
                        <a:t>Industrial</a:t>
                      </a:r>
                      <a:r>
                        <a:rPr lang="en-US" sz="900" spc="-40" dirty="0">
                          <a:effectLst/>
                        </a:rPr>
                        <a:t> </a:t>
                      </a:r>
                      <a:r>
                        <a:rPr lang="en-US" sz="900" spc="-10" dirty="0">
                          <a:effectLst/>
                        </a:rPr>
                        <a:t>Estate</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160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14 </a:t>
                      </a:r>
                      <a:r>
                        <a:rPr lang="en-US" sz="900" spc="-25">
                          <a:effectLst/>
                        </a:rPr>
                        <a:t>897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34073325"/>
                  </a:ext>
                </a:extLst>
              </a:tr>
              <a:tr h="192552">
                <a:tc>
                  <a:txBody>
                    <a:bodyPr/>
                    <a:lstStyle/>
                    <a:p>
                      <a:pPr marL="67945">
                        <a:lnSpc>
                          <a:spcPts val="1255"/>
                        </a:lnSpc>
                        <a:spcBef>
                          <a:spcPts val="80"/>
                        </a:spcBef>
                      </a:pPr>
                      <a:r>
                        <a:rPr lang="en-US" sz="900" spc="-25">
                          <a:effectLst/>
                        </a:rPr>
                        <a:t>11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163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13 </a:t>
                      </a:r>
                      <a:r>
                        <a:rPr lang="en-US" sz="900" spc="-25">
                          <a:effectLst/>
                        </a:rPr>
                        <a:t>115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36284150"/>
                  </a:ext>
                </a:extLst>
              </a:tr>
              <a:tr h="192552">
                <a:tc>
                  <a:txBody>
                    <a:bodyPr/>
                    <a:lstStyle/>
                    <a:p>
                      <a:pPr marL="67945">
                        <a:lnSpc>
                          <a:spcPts val="1245"/>
                        </a:lnSpc>
                        <a:spcBef>
                          <a:spcPts val="95"/>
                        </a:spcBef>
                        <a:spcAft>
                          <a:spcPts val="0"/>
                        </a:spcAft>
                      </a:pPr>
                      <a:r>
                        <a:rPr lang="en-US" sz="900" spc="-25">
                          <a:effectLst/>
                        </a:rPr>
                        <a:t>12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dirty="0" err="1">
                          <a:effectLst/>
                        </a:rPr>
                        <a:t>Isithebe</a:t>
                      </a:r>
                      <a:r>
                        <a:rPr lang="en-US" sz="900" spc="-45" dirty="0">
                          <a:effectLst/>
                        </a:rPr>
                        <a:t> </a:t>
                      </a:r>
                      <a:r>
                        <a:rPr lang="en-US" sz="900" dirty="0">
                          <a:effectLst/>
                        </a:rPr>
                        <a:t>Industrial</a:t>
                      </a:r>
                      <a:r>
                        <a:rPr lang="en-US" sz="900" spc="-40" dirty="0">
                          <a:effectLst/>
                        </a:rPr>
                        <a:t> </a:t>
                      </a:r>
                      <a:r>
                        <a:rPr lang="en-US" sz="900" spc="-10" dirty="0">
                          <a:effectLst/>
                        </a:rPr>
                        <a:t>Estate</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186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4 </a:t>
                      </a:r>
                      <a:r>
                        <a:rPr lang="en-US" sz="900" spc="-25">
                          <a:effectLst/>
                        </a:rPr>
                        <a:t>165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3400269"/>
                  </a:ext>
                </a:extLst>
              </a:tr>
              <a:tr h="192552">
                <a:tc>
                  <a:txBody>
                    <a:bodyPr/>
                    <a:lstStyle/>
                    <a:p>
                      <a:pPr marL="67945">
                        <a:lnSpc>
                          <a:spcPts val="1245"/>
                        </a:lnSpc>
                        <a:spcBef>
                          <a:spcPts val="95"/>
                        </a:spcBef>
                        <a:spcAft>
                          <a:spcPts val="0"/>
                        </a:spcAft>
                      </a:pPr>
                      <a:r>
                        <a:rPr lang="en-US" sz="900" spc="-25">
                          <a:effectLst/>
                        </a:rPr>
                        <a:t>13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188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3 </a:t>
                      </a:r>
                      <a:r>
                        <a:rPr lang="en-US" sz="900" spc="-25">
                          <a:effectLst/>
                        </a:rPr>
                        <a:t>328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08611269"/>
                  </a:ext>
                </a:extLst>
              </a:tr>
              <a:tr h="194565">
                <a:tc>
                  <a:txBody>
                    <a:bodyPr/>
                    <a:lstStyle/>
                    <a:p>
                      <a:pPr marL="67945">
                        <a:lnSpc>
                          <a:spcPts val="1255"/>
                        </a:lnSpc>
                        <a:spcBef>
                          <a:spcPts val="95"/>
                        </a:spcBef>
                        <a:spcAft>
                          <a:spcPts val="0"/>
                        </a:spcAft>
                      </a:pPr>
                      <a:r>
                        <a:rPr lang="en-US" sz="900" spc="-25">
                          <a:effectLst/>
                        </a:rPr>
                        <a:t>14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189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4 </a:t>
                      </a:r>
                      <a:r>
                        <a:rPr lang="en-US" sz="900" spc="-25">
                          <a:effectLst/>
                        </a:rPr>
                        <a:t>991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3049584"/>
                  </a:ext>
                </a:extLst>
              </a:tr>
              <a:tr h="192552">
                <a:tc>
                  <a:txBody>
                    <a:bodyPr/>
                    <a:lstStyle/>
                    <a:p>
                      <a:pPr marL="67945">
                        <a:lnSpc>
                          <a:spcPts val="1255"/>
                        </a:lnSpc>
                        <a:spcBef>
                          <a:spcPts val="80"/>
                        </a:spcBef>
                      </a:pPr>
                      <a:r>
                        <a:rPr lang="en-US" sz="900" spc="-25">
                          <a:effectLst/>
                        </a:rPr>
                        <a:t>15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dirty="0">
                          <a:effectLst/>
                        </a:rPr>
                        <a:t>192</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5 </a:t>
                      </a:r>
                      <a:r>
                        <a:rPr lang="en-US" sz="900" spc="-25">
                          <a:effectLst/>
                        </a:rPr>
                        <a:t>096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41557034"/>
                  </a:ext>
                </a:extLst>
              </a:tr>
              <a:tr h="192552">
                <a:tc>
                  <a:txBody>
                    <a:bodyPr/>
                    <a:lstStyle/>
                    <a:p>
                      <a:pPr marL="67945">
                        <a:lnSpc>
                          <a:spcPts val="1255"/>
                        </a:lnSpc>
                        <a:spcBef>
                          <a:spcPts val="80"/>
                        </a:spcBef>
                      </a:pPr>
                      <a:r>
                        <a:rPr lang="en-US" sz="900" spc="-25">
                          <a:effectLst/>
                        </a:rPr>
                        <a:t>16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3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196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4 </a:t>
                      </a:r>
                      <a:r>
                        <a:rPr lang="en-US" sz="900" spc="-25">
                          <a:effectLst/>
                        </a:rPr>
                        <a:t>818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54712441"/>
                  </a:ext>
                </a:extLst>
              </a:tr>
              <a:tr h="192552">
                <a:tc>
                  <a:txBody>
                    <a:bodyPr/>
                    <a:lstStyle/>
                    <a:p>
                      <a:pPr marL="67945">
                        <a:lnSpc>
                          <a:spcPts val="1255"/>
                        </a:lnSpc>
                        <a:spcBef>
                          <a:spcPts val="80"/>
                        </a:spcBef>
                      </a:pPr>
                      <a:r>
                        <a:rPr lang="en-US" sz="900" spc="-25">
                          <a:effectLst/>
                        </a:rPr>
                        <a:t>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197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4 </a:t>
                      </a:r>
                      <a:r>
                        <a:rPr lang="en-US" sz="900" spc="-25">
                          <a:effectLst/>
                        </a:rPr>
                        <a:t>003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13599678"/>
                  </a:ext>
                </a:extLst>
              </a:tr>
              <a:tr h="192552">
                <a:tc>
                  <a:txBody>
                    <a:bodyPr/>
                    <a:lstStyle/>
                    <a:p>
                      <a:pPr marL="67945">
                        <a:lnSpc>
                          <a:spcPts val="1245"/>
                        </a:lnSpc>
                        <a:spcBef>
                          <a:spcPts val="95"/>
                        </a:spcBef>
                        <a:spcAft>
                          <a:spcPts val="0"/>
                        </a:spcAft>
                      </a:pPr>
                      <a:r>
                        <a:rPr lang="en-US" sz="900" spc="-25">
                          <a:effectLst/>
                        </a:rPr>
                        <a:t>18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198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4 </a:t>
                      </a:r>
                      <a:r>
                        <a:rPr lang="en-US" sz="900" spc="-25">
                          <a:effectLst/>
                        </a:rPr>
                        <a:t>217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0503434"/>
                  </a:ext>
                </a:extLst>
              </a:tr>
              <a:tr h="192552">
                <a:tc>
                  <a:txBody>
                    <a:bodyPr/>
                    <a:lstStyle/>
                    <a:p>
                      <a:pPr marL="67945">
                        <a:lnSpc>
                          <a:spcPts val="1245"/>
                        </a:lnSpc>
                        <a:spcBef>
                          <a:spcPts val="95"/>
                        </a:spcBef>
                        <a:spcAft>
                          <a:spcPts val="0"/>
                        </a:spcAft>
                      </a:pPr>
                      <a:r>
                        <a:rPr lang="en-US" sz="900" spc="-25">
                          <a:effectLst/>
                        </a:rPr>
                        <a:t>19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203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6 </a:t>
                      </a:r>
                      <a:r>
                        <a:rPr lang="en-US" sz="900" spc="-25">
                          <a:effectLst/>
                        </a:rPr>
                        <a:t>620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43262837"/>
                  </a:ext>
                </a:extLst>
              </a:tr>
              <a:tr h="194565">
                <a:tc>
                  <a:txBody>
                    <a:bodyPr/>
                    <a:lstStyle/>
                    <a:p>
                      <a:pPr marL="67945">
                        <a:lnSpc>
                          <a:spcPts val="1255"/>
                        </a:lnSpc>
                        <a:spcBef>
                          <a:spcPts val="95"/>
                        </a:spcBef>
                        <a:spcAft>
                          <a:spcPts val="0"/>
                        </a:spcAft>
                      </a:pPr>
                      <a:r>
                        <a:rPr lang="en-US" sz="900" spc="-25">
                          <a:effectLst/>
                        </a:rPr>
                        <a:t>20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207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8 </a:t>
                      </a:r>
                      <a:r>
                        <a:rPr lang="en-US" sz="900" spc="-25">
                          <a:effectLst/>
                        </a:rPr>
                        <a:t>590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3185144"/>
                  </a:ext>
                </a:extLst>
              </a:tr>
              <a:tr h="192552">
                <a:tc>
                  <a:txBody>
                    <a:bodyPr/>
                    <a:lstStyle/>
                    <a:p>
                      <a:pPr marL="67945">
                        <a:lnSpc>
                          <a:spcPts val="1255"/>
                        </a:lnSpc>
                        <a:spcBef>
                          <a:spcPts val="80"/>
                        </a:spcBef>
                      </a:pPr>
                      <a:r>
                        <a:rPr lang="en-US" sz="900" spc="-25">
                          <a:effectLst/>
                        </a:rPr>
                        <a:t>21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211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6 </a:t>
                      </a:r>
                      <a:r>
                        <a:rPr lang="en-US" sz="900" spc="-25">
                          <a:effectLst/>
                        </a:rPr>
                        <a:t>973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43105176"/>
                  </a:ext>
                </a:extLst>
              </a:tr>
              <a:tr h="192552">
                <a:tc>
                  <a:txBody>
                    <a:bodyPr/>
                    <a:lstStyle/>
                    <a:p>
                      <a:pPr marL="67945">
                        <a:lnSpc>
                          <a:spcPts val="1255"/>
                        </a:lnSpc>
                        <a:spcBef>
                          <a:spcPts val="80"/>
                        </a:spcBef>
                      </a:pPr>
                      <a:r>
                        <a:rPr lang="en-US" sz="900" spc="-25">
                          <a:effectLst/>
                        </a:rPr>
                        <a:t>22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214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6 </a:t>
                      </a:r>
                      <a:r>
                        <a:rPr lang="en-US" sz="900" spc="-25">
                          <a:effectLst/>
                        </a:rPr>
                        <a:t>907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52875409"/>
                  </a:ext>
                </a:extLst>
              </a:tr>
              <a:tr h="192552">
                <a:tc>
                  <a:txBody>
                    <a:bodyPr/>
                    <a:lstStyle/>
                    <a:p>
                      <a:pPr marL="67945">
                        <a:lnSpc>
                          <a:spcPts val="1255"/>
                        </a:lnSpc>
                        <a:spcBef>
                          <a:spcPts val="80"/>
                        </a:spcBef>
                      </a:pPr>
                      <a:r>
                        <a:rPr lang="en-US" sz="900" spc="-25">
                          <a:effectLst/>
                        </a:rPr>
                        <a:t>23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215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7 </a:t>
                      </a:r>
                      <a:r>
                        <a:rPr lang="en-US" sz="900" spc="-25">
                          <a:effectLst/>
                        </a:rPr>
                        <a:t>956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1250311"/>
                  </a:ext>
                </a:extLst>
              </a:tr>
              <a:tr h="192552">
                <a:tc>
                  <a:txBody>
                    <a:bodyPr/>
                    <a:lstStyle/>
                    <a:p>
                      <a:pPr marL="67945">
                        <a:lnSpc>
                          <a:spcPts val="1255"/>
                        </a:lnSpc>
                        <a:spcBef>
                          <a:spcPts val="80"/>
                        </a:spcBef>
                      </a:pPr>
                      <a:r>
                        <a:rPr lang="en-US" sz="900" spc="-25">
                          <a:effectLst/>
                        </a:rPr>
                        <a:t>24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216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4 </a:t>
                      </a:r>
                      <a:r>
                        <a:rPr lang="en-US" sz="900" spc="-25">
                          <a:effectLst/>
                        </a:rPr>
                        <a:t>429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6822120"/>
                  </a:ext>
                </a:extLst>
              </a:tr>
              <a:tr h="193223">
                <a:tc>
                  <a:txBody>
                    <a:bodyPr/>
                    <a:lstStyle/>
                    <a:p>
                      <a:pPr marL="67945">
                        <a:lnSpc>
                          <a:spcPts val="1245"/>
                        </a:lnSpc>
                        <a:spcBef>
                          <a:spcPts val="95"/>
                        </a:spcBef>
                        <a:spcAft>
                          <a:spcPts val="0"/>
                        </a:spcAft>
                      </a:pPr>
                      <a:r>
                        <a:rPr lang="en-US" sz="900" spc="-25">
                          <a:effectLst/>
                        </a:rPr>
                        <a:t>25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7 </a:t>
                      </a:r>
                      <a:r>
                        <a:rPr lang="en-US" sz="900" spc="-25">
                          <a:effectLst/>
                        </a:rPr>
                        <a:t>641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80595658"/>
                  </a:ext>
                </a:extLst>
              </a:tr>
              <a:tr h="194565">
                <a:tc>
                  <a:txBody>
                    <a:bodyPr/>
                    <a:lstStyle/>
                    <a:p>
                      <a:pPr marL="67945">
                        <a:lnSpc>
                          <a:spcPts val="1255"/>
                        </a:lnSpc>
                        <a:spcBef>
                          <a:spcPts val="95"/>
                        </a:spcBef>
                        <a:spcAft>
                          <a:spcPts val="0"/>
                        </a:spcAft>
                      </a:pPr>
                      <a:r>
                        <a:rPr lang="en-US" sz="900" spc="-25">
                          <a:effectLst/>
                        </a:rPr>
                        <a:t>26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221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7 </a:t>
                      </a:r>
                      <a:r>
                        <a:rPr lang="en-US" sz="900" spc="-25">
                          <a:effectLst/>
                        </a:rPr>
                        <a:t>028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80329940"/>
                  </a:ext>
                </a:extLst>
              </a:tr>
              <a:tr h="192552">
                <a:tc>
                  <a:txBody>
                    <a:bodyPr/>
                    <a:lstStyle/>
                    <a:p>
                      <a:pPr marL="67945">
                        <a:lnSpc>
                          <a:spcPts val="1255"/>
                        </a:lnSpc>
                        <a:spcBef>
                          <a:spcPts val="80"/>
                        </a:spcBef>
                      </a:pPr>
                      <a:r>
                        <a:rPr lang="en-US" sz="900" spc="-25">
                          <a:effectLst/>
                        </a:rPr>
                        <a:t>27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233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8 </a:t>
                      </a:r>
                      <a:r>
                        <a:rPr lang="en-US" sz="900" spc="-25">
                          <a:effectLst/>
                        </a:rPr>
                        <a:t>737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dirty="0">
                          <a:effectLst/>
                        </a:rPr>
                        <a:t>Vacant</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1506637"/>
                  </a:ext>
                </a:extLst>
              </a:tr>
            </a:tbl>
          </a:graphicData>
        </a:graphic>
      </p:graphicFrame>
    </p:spTree>
    <p:extLst>
      <p:ext uri="{BB962C8B-B14F-4D97-AF65-F5344CB8AC3E}">
        <p14:creationId xmlns:p14="http://schemas.microsoft.com/office/powerpoint/2010/main" val="462938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EE4BDD-CE2D-40A8-CA18-EE48E949B9FC}"/>
              </a:ext>
            </a:extLst>
          </p:cNvPr>
          <p:cNvPicPr>
            <a:picLocks noChangeAspect="1"/>
          </p:cNvPicPr>
          <p:nvPr/>
        </p:nvPicPr>
        <p:blipFill>
          <a:blip r:embed="rId2"/>
          <a:stretch>
            <a:fillRect/>
          </a:stretch>
        </p:blipFill>
        <p:spPr>
          <a:xfrm>
            <a:off x="1075171" y="570381"/>
            <a:ext cx="8907028" cy="646232"/>
          </a:xfrm>
          <a:prstGeom prst="rect">
            <a:avLst/>
          </a:prstGeom>
        </p:spPr>
      </p:pic>
      <p:graphicFrame>
        <p:nvGraphicFramePr>
          <p:cNvPr id="5" name="Content Placeholder 4">
            <a:extLst>
              <a:ext uri="{FF2B5EF4-FFF2-40B4-BE49-F238E27FC236}">
                <a16:creationId xmlns:a16="http://schemas.microsoft.com/office/drawing/2014/main" id="{DBBC13EE-5364-0473-B7D9-8A2141BE97FF}"/>
              </a:ext>
            </a:extLst>
          </p:cNvPr>
          <p:cNvGraphicFramePr>
            <a:graphicFrameLocks noGrp="1"/>
          </p:cNvGraphicFramePr>
          <p:nvPr>
            <p:ph idx="1"/>
            <p:extLst>
              <p:ext uri="{D42A27DB-BD31-4B8C-83A1-F6EECF244321}">
                <p14:modId xmlns:p14="http://schemas.microsoft.com/office/powerpoint/2010/main" val="3225740822"/>
              </p:ext>
            </p:extLst>
          </p:nvPr>
        </p:nvGraphicFramePr>
        <p:xfrm>
          <a:off x="1075171" y="1249266"/>
          <a:ext cx="8907028" cy="5472212"/>
        </p:xfrm>
        <a:graphic>
          <a:graphicData uri="http://schemas.openxmlformats.org/drawingml/2006/table">
            <a:tbl>
              <a:tblPr firstRow="1" firstCol="1" lastRow="1" lastCol="1" bandRow="1" bandCol="1">
                <a:tableStyleId>{5C22544A-7EE6-4342-B048-85BDC9FD1C3A}</a:tableStyleId>
              </a:tblPr>
              <a:tblGrid>
                <a:gridCol w="748153">
                  <a:extLst>
                    <a:ext uri="{9D8B030D-6E8A-4147-A177-3AD203B41FA5}">
                      <a16:colId xmlns:a16="http://schemas.microsoft.com/office/drawing/2014/main" val="3889563209"/>
                    </a:ext>
                  </a:extLst>
                </a:gridCol>
                <a:gridCol w="2845725">
                  <a:extLst>
                    <a:ext uri="{9D8B030D-6E8A-4147-A177-3AD203B41FA5}">
                      <a16:colId xmlns:a16="http://schemas.microsoft.com/office/drawing/2014/main" val="2280841668"/>
                    </a:ext>
                  </a:extLst>
                </a:gridCol>
                <a:gridCol w="1324060">
                  <a:extLst>
                    <a:ext uri="{9D8B030D-6E8A-4147-A177-3AD203B41FA5}">
                      <a16:colId xmlns:a16="http://schemas.microsoft.com/office/drawing/2014/main" val="3230784985"/>
                    </a:ext>
                  </a:extLst>
                </a:gridCol>
                <a:gridCol w="1846077">
                  <a:extLst>
                    <a:ext uri="{9D8B030D-6E8A-4147-A177-3AD203B41FA5}">
                      <a16:colId xmlns:a16="http://schemas.microsoft.com/office/drawing/2014/main" val="789528123"/>
                    </a:ext>
                  </a:extLst>
                </a:gridCol>
                <a:gridCol w="1171894">
                  <a:extLst>
                    <a:ext uri="{9D8B030D-6E8A-4147-A177-3AD203B41FA5}">
                      <a16:colId xmlns:a16="http://schemas.microsoft.com/office/drawing/2014/main" val="201267132"/>
                    </a:ext>
                  </a:extLst>
                </a:gridCol>
                <a:gridCol w="971119">
                  <a:extLst>
                    <a:ext uri="{9D8B030D-6E8A-4147-A177-3AD203B41FA5}">
                      <a16:colId xmlns:a16="http://schemas.microsoft.com/office/drawing/2014/main" val="810266023"/>
                    </a:ext>
                  </a:extLst>
                </a:gridCol>
              </a:tblGrid>
              <a:tr h="174336">
                <a:tc>
                  <a:txBody>
                    <a:bodyPr/>
                    <a:lstStyle/>
                    <a:p>
                      <a:pPr marL="67945">
                        <a:lnSpc>
                          <a:spcPts val="1160"/>
                        </a:lnSpc>
                        <a:spcBef>
                          <a:spcPts val="10"/>
                        </a:spcBef>
                        <a:spcAft>
                          <a:spcPts val="0"/>
                        </a:spcAft>
                      </a:pP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160"/>
                        </a:lnSpc>
                        <a:spcBef>
                          <a:spcPts val="10"/>
                        </a:spcBef>
                        <a:spcAft>
                          <a:spcPts val="0"/>
                        </a:spcAft>
                      </a:pP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8580">
                        <a:lnSpc>
                          <a:spcPts val="1160"/>
                        </a:lnSpc>
                        <a:spcBef>
                          <a:spcPts val="10"/>
                        </a:spcBef>
                        <a:spcAft>
                          <a:spcPts val="0"/>
                        </a:spcAft>
                      </a:pPr>
                      <a:r>
                        <a:rPr lang="en-US" sz="900">
                          <a:effectLst/>
                        </a:rPr>
                        <a:t>Site</a:t>
                      </a:r>
                      <a:r>
                        <a:rPr lang="en-US" sz="900" spc="-5">
                          <a:effectLst/>
                        </a:rPr>
                        <a:t> </a:t>
                      </a: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8580">
                        <a:lnSpc>
                          <a:spcPts val="1160"/>
                        </a:lnSpc>
                        <a:spcBef>
                          <a:spcPts val="10"/>
                        </a:spcBef>
                        <a:spcAft>
                          <a:spcPts val="0"/>
                        </a:spcAft>
                      </a:pPr>
                      <a:r>
                        <a:rPr lang="en-US" sz="900">
                          <a:effectLst/>
                        </a:rPr>
                        <a:t>Site</a:t>
                      </a:r>
                      <a:r>
                        <a:rPr lang="en-US" sz="900" spc="-15">
                          <a:effectLst/>
                        </a:rPr>
                        <a:t> </a:t>
                      </a:r>
                      <a:r>
                        <a:rPr lang="en-US" sz="900">
                          <a:effectLst/>
                        </a:rPr>
                        <a:t>Size</a:t>
                      </a:r>
                      <a:r>
                        <a:rPr lang="en-US" sz="900" spc="-20">
                          <a:effectLst/>
                        </a:rPr>
                        <a:t> (m²)</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160"/>
                        </a:lnSpc>
                        <a:spcBef>
                          <a:spcPts val="10"/>
                        </a:spcBef>
                        <a:spcAft>
                          <a:spcPts val="0"/>
                        </a:spcAft>
                      </a:pPr>
                      <a:r>
                        <a:rPr lang="en-US" sz="900" spc="-20">
                          <a:effectLst/>
                        </a:rPr>
                        <a:t>Type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8890" algn="ctr">
                        <a:lnSpc>
                          <a:spcPts val="1160"/>
                        </a:lnSpc>
                        <a:spcBef>
                          <a:spcPts val="10"/>
                        </a:spcBef>
                        <a:spcAft>
                          <a:spcPts val="0"/>
                        </a:spcAft>
                      </a:pPr>
                      <a:r>
                        <a:rPr lang="en-US" sz="900" spc="-10">
                          <a:effectLst/>
                        </a:rPr>
                        <a:t>Status</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68655873"/>
                  </a:ext>
                </a:extLst>
              </a:tr>
              <a:tr h="185902">
                <a:tc>
                  <a:txBody>
                    <a:bodyPr/>
                    <a:lstStyle/>
                    <a:p>
                      <a:pPr marL="67945">
                        <a:lnSpc>
                          <a:spcPts val="1255"/>
                        </a:lnSpc>
                        <a:spcBef>
                          <a:spcPts val="80"/>
                        </a:spcBef>
                      </a:pPr>
                      <a:r>
                        <a:rPr lang="en-US" sz="900" spc="-25">
                          <a:effectLst/>
                        </a:rPr>
                        <a:t>28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239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11 </a:t>
                      </a:r>
                      <a:r>
                        <a:rPr lang="en-US" sz="900" spc="-25">
                          <a:effectLst/>
                        </a:rPr>
                        <a:t>726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45722244"/>
                  </a:ext>
                </a:extLst>
              </a:tr>
              <a:tr h="176451">
                <a:tc>
                  <a:txBody>
                    <a:bodyPr/>
                    <a:lstStyle/>
                    <a:p>
                      <a:pPr marL="67945">
                        <a:lnSpc>
                          <a:spcPts val="1245"/>
                        </a:lnSpc>
                        <a:spcBef>
                          <a:spcPts val="95"/>
                        </a:spcBef>
                        <a:spcAft>
                          <a:spcPts val="0"/>
                        </a:spcAft>
                      </a:pPr>
                      <a:r>
                        <a:rPr lang="en-US" sz="900" spc="-25">
                          <a:effectLst/>
                        </a:rPr>
                        <a:t>29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240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12 </a:t>
                      </a:r>
                      <a:r>
                        <a:rPr lang="en-US" sz="900" spc="-25">
                          <a:effectLst/>
                        </a:rPr>
                        <a:t>201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96096811"/>
                  </a:ext>
                </a:extLst>
              </a:tr>
              <a:tr h="176451">
                <a:tc>
                  <a:txBody>
                    <a:bodyPr/>
                    <a:lstStyle/>
                    <a:p>
                      <a:pPr marL="67945">
                        <a:lnSpc>
                          <a:spcPts val="1245"/>
                        </a:lnSpc>
                        <a:spcBef>
                          <a:spcPts val="95"/>
                        </a:spcBef>
                        <a:spcAft>
                          <a:spcPts val="0"/>
                        </a:spcAft>
                      </a:pPr>
                      <a:r>
                        <a:rPr lang="en-US" sz="900" spc="-25">
                          <a:effectLst/>
                        </a:rPr>
                        <a:t>30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261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12 </a:t>
                      </a:r>
                      <a:r>
                        <a:rPr lang="en-US" sz="900" spc="-25">
                          <a:effectLst/>
                        </a:rPr>
                        <a:t>460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23792150"/>
                  </a:ext>
                </a:extLst>
              </a:tr>
              <a:tr h="185902">
                <a:tc>
                  <a:txBody>
                    <a:bodyPr/>
                    <a:lstStyle/>
                    <a:p>
                      <a:pPr marL="67945">
                        <a:lnSpc>
                          <a:spcPts val="1255"/>
                        </a:lnSpc>
                        <a:spcBef>
                          <a:spcPts val="95"/>
                        </a:spcBef>
                        <a:spcAft>
                          <a:spcPts val="0"/>
                        </a:spcAft>
                      </a:pPr>
                      <a:r>
                        <a:rPr lang="en-US" sz="900" spc="-25">
                          <a:effectLst/>
                        </a:rPr>
                        <a:t>31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263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6 </a:t>
                      </a:r>
                      <a:r>
                        <a:rPr lang="en-US" sz="900" spc="-25">
                          <a:effectLst/>
                        </a:rPr>
                        <a:t>199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04389770"/>
                  </a:ext>
                </a:extLst>
              </a:tr>
              <a:tr h="185902">
                <a:tc>
                  <a:txBody>
                    <a:bodyPr/>
                    <a:lstStyle/>
                    <a:p>
                      <a:pPr marL="67945">
                        <a:lnSpc>
                          <a:spcPts val="1255"/>
                        </a:lnSpc>
                        <a:spcBef>
                          <a:spcPts val="80"/>
                        </a:spcBef>
                      </a:pPr>
                      <a:r>
                        <a:rPr lang="en-US" sz="900" spc="-25">
                          <a:effectLst/>
                        </a:rPr>
                        <a:t>32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265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 </a:t>
                      </a:r>
                      <a:r>
                        <a:rPr lang="en-US" sz="900" spc="-25">
                          <a:effectLst/>
                        </a:rPr>
                        <a:t>914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08285073"/>
                  </a:ext>
                </a:extLst>
              </a:tr>
              <a:tr h="185902">
                <a:tc>
                  <a:txBody>
                    <a:bodyPr/>
                    <a:lstStyle/>
                    <a:p>
                      <a:pPr marL="67945">
                        <a:lnSpc>
                          <a:spcPts val="1255"/>
                        </a:lnSpc>
                        <a:spcBef>
                          <a:spcPts val="80"/>
                        </a:spcBef>
                      </a:pPr>
                      <a:r>
                        <a:rPr lang="en-US" sz="900" spc="-25">
                          <a:effectLst/>
                        </a:rPr>
                        <a:t>33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267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676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13228919"/>
                  </a:ext>
                </a:extLst>
              </a:tr>
              <a:tr h="185902">
                <a:tc>
                  <a:txBody>
                    <a:bodyPr/>
                    <a:lstStyle/>
                    <a:p>
                      <a:pPr marL="67945">
                        <a:lnSpc>
                          <a:spcPts val="1255"/>
                        </a:lnSpc>
                        <a:spcBef>
                          <a:spcPts val="80"/>
                        </a:spcBef>
                      </a:pPr>
                      <a:r>
                        <a:rPr lang="en-US" sz="900" spc="-25">
                          <a:effectLst/>
                        </a:rPr>
                        <a:t>34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268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088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35135556"/>
                  </a:ext>
                </a:extLst>
              </a:tr>
              <a:tr h="176451">
                <a:tc>
                  <a:txBody>
                    <a:bodyPr/>
                    <a:lstStyle/>
                    <a:p>
                      <a:pPr marL="67945">
                        <a:lnSpc>
                          <a:spcPts val="1245"/>
                        </a:lnSpc>
                        <a:spcBef>
                          <a:spcPts val="95"/>
                        </a:spcBef>
                        <a:spcAft>
                          <a:spcPts val="0"/>
                        </a:spcAft>
                      </a:pPr>
                      <a:r>
                        <a:rPr lang="en-US" sz="900" spc="-25">
                          <a:effectLst/>
                        </a:rPr>
                        <a:t>35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269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2 </a:t>
                      </a:r>
                      <a:r>
                        <a:rPr lang="en-US" sz="900" spc="-25">
                          <a:effectLst/>
                        </a:rPr>
                        <a:t>679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08847381"/>
                  </a:ext>
                </a:extLst>
              </a:tr>
              <a:tr h="176451">
                <a:tc>
                  <a:txBody>
                    <a:bodyPr/>
                    <a:lstStyle/>
                    <a:p>
                      <a:pPr marL="67945">
                        <a:lnSpc>
                          <a:spcPts val="1245"/>
                        </a:lnSpc>
                        <a:spcBef>
                          <a:spcPts val="95"/>
                        </a:spcBef>
                        <a:spcAft>
                          <a:spcPts val="0"/>
                        </a:spcAft>
                      </a:pPr>
                      <a:r>
                        <a:rPr lang="en-US" sz="900" spc="-25">
                          <a:effectLst/>
                        </a:rPr>
                        <a:t>36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270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2 </a:t>
                      </a:r>
                      <a:r>
                        <a:rPr lang="en-US" sz="900" spc="-25">
                          <a:effectLst/>
                        </a:rPr>
                        <a:t>769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4575290"/>
                  </a:ext>
                </a:extLst>
              </a:tr>
              <a:tr h="185902">
                <a:tc>
                  <a:txBody>
                    <a:bodyPr/>
                    <a:lstStyle/>
                    <a:p>
                      <a:pPr marL="67945">
                        <a:lnSpc>
                          <a:spcPts val="1255"/>
                        </a:lnSpc>
                        <a:spcBef>
                          <a:spcPts val="95"/>
                        </a:spcBef>
                        <a:spcAft>
                          <a:spcPts val="0"/>
                        </a:spcAft>
                      </a:pPr>
                      <a:r>
                        <a:rPr lang="en-US" sz="900" spc="-25">
                          <a:effectLst/>
                        </a:rPr>
                        <a:t>37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3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271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2 </a:t>
                      </a:r>
                      <a:r>
                        <a:rPr lang="en-US" sz="900" spc="-25">
                          <a:effectLst/>
                        </a:rPr>
                        <a:t>378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45567186"/>
                  </a:ext>
                </a:extLst>
              </a:tr>
              <a:tr h="185902">
                <a:tc>
                  <a:txBody>
                    <a:bodyPr/>
                    <a:lstStyle/>
                    <a:p>
                      <a:pPr marL="67945">
                        <a:lnSpc>
                          <a:spcPts val="1255"/>
                        </a:lnSpc>
                        <a:spcBef>
                          <a:spcPts val="80"/>
                        </a:spcBef>
                      </a:pPr>
                      <a:r>
                        <a:rPr lang="en-US" sz="900" spc="-25">
                          <a:effectLst/>
                        </a:rPr>
                        <a:t>38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272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2 </a:t>
                      </a:r>
                      <a:r>
                        <a:rPr lang="en-US" sz="900" spc="-25">
                          <a:effectLst/>
                        </a:rPr>
                        <a:t>197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1577945"/>
                  </a:ext>
                </a:extLst>
              </a:tr>
              <a:tr h="185902">
                <a:tc>
                  <a:txBody>
                    <a:bodyPr/>
                    <a:lstStyle/>
                    <a:p>
                      <a:pPr marL="67945">
                        <a:lnSpc>
                          <a:spcPts val="1255"/>
                        </a:lnSpc>
                        <a:spcBef>
                          <a:spcPts val="80"/>
                        </a:spcBef>
                      </a:pPr>
                      <a:r>
                        <a:rPr lang="en-US" sz="900" spc="-25">
                          <a:effectLst/>
                        </a:rPr>
                        <a:t>39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273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2 </a:t>
                      </a:r>
                      <a:r>
                        <a:rPr lang="en-US" sz="900" spc="-25">
                          <a:effectLst/>
                        </a:rPr>
                        <a:t>591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150253142"/>
                  </a:ext>
                </a:extLst>
              </a:tr>
              <a:tr h="185902">
                <a:tc>
                  <a:txBody>
                    <a:bodyPr/>
                    <a:lstStyle/>
                    <a:p>
                      <a:pPr marL="67945">
                        <a:lnSpc>
                          <a:spcPts val="1255"/>
                        </a:lnSpc>
                        <a:spcBef>
                          <a:spcPts val="80"/>
                        </a:spcBef>
                      </a:pPr>
                      <a:r>
                        <a:rPr lang="en-US" sz="900" spc="-25">
                          <a:effectLst/>
                        </a:rPr>
                        <a:t>40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278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18 </a:t>
                      </a:r>
                      <a:r>
                        <a:rPr lang="en-US" sz="900" spc="-25">
                          <a:effectLst/>
                        </a:rPr>
                        <a:t>267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81924736"/>
                  </a:ext>
                </a:extLst>
              </a:tr>
              <a:tr h="176451">
                <a:tc>
                  <a:txBody>
                    <a:bodyPr/>
                    <a:lstStyle/>
                    <a:p>
                      <a:pPr marL="67945">
                        <a:lnSpc>
                          <a:spcPts val="1245"/>
                        </a:lnSpc>
                        <a:spcBef>
                          <a:spcPts val="95"/>
                        </a:spcBef>
                        <a:spcAft>
                          <a:spcPts val="0"/>
                        </a:spcAft>
                      </a:pPr>
                      <a:r>
                        <a:rPr lang="en-US" sz="900" spc="-25">
                          <a:effectLst/>
                        </a:rPr>
                        <a:t>41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281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5 </a:t>
                      </a:r>
                      <a:r>
                        <a:rPr lang="en-US" sz="900" spc="-25">
                          <a:effectLst/>
                        </a:rPr>
                        <a:t>476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60740986"/>
                  </a:ext>
                </a:extLst>
              </a:tr>
              <a:tr h="177065">
                <a:tc>
                  <a:txBody>
                    <a:bodyPr/>
                    <a:lstStyle/>
                    <a:p>
                      <a:pPr marL="67945">
                        <a:lnSpc>
                          <a:spcPts val="1245"/>
                        </a:lnSpc>
                        <a:spcBef>
                          <a:spcPts val="95"/>
                        </a:spcBef>
                        <a:spcAft>
                          <a:spcPts val="0"/>
                        </a:spcAft>
                      </a:pPr>
                      <a:r>
                        <a:rPr lang="en-US" sz="900" spc="-25">
                          <a:effectLst/>
                        </a:rPr>
                        <a:t>42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290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6 </a:t>
                      </a:r>
                      <a:r>
                        <a:rPr lang="en-US" sz="900" spc="-25">
                          <a:effectLst/>
                        </a:rPr>
                        <a:t>673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4888267"/>
                  </a:ext>
                </a:extLst>
              </a:tr>
              <a:tr h="185902">
                <a:tc>
                  <a:txBody>
                    <a:bodyPr/>
                    <a:lstStyle/>
                    <a:p>
                      <a:pPr marL="67945">
                        <a:lnSpc>
                          <a:spcPts val="1255"/>
                        </a:lnSpc>
                        <a:spcBef>
                          <a:spcPts val="95"/>
                        </a:spcBef>
                        <a:spcAft>
                          <a:spcPts val="0"/>
                        </a:spcAft>
                      </a:pPr>
                      <a:r>
                        <a:rPr lang="en-US" sz="900" spc="-25">
                          <a:effectLst/>
                        </a:rPr>
                        <a:t>43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303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5 </a:t>
                      </a:r>
                      <a:r>
                        <a:rPr lang="en-US" sz="900" spc="-25">
                          <a:effectLst/>
                        </a:rPr>
                        <a:t>224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99181856"/>
                  </a:ext>
                </a:extLst>
              </a:tr>
              <a:tr h="185902">
                <a:tc>
                  <a:txBody>
                    <a:bodyPr/>
                    <a:lstStyle/>
                    <a:p>
                      <a:pPr marL="67945">
                        <a:lnSpc>
                          <a:spcPts val="1255"/>
                        </a:lnSpc>
                        <a:spcBef>
                          <a:spcPts val="80"/>
                        </a:spcBef>
                      </a:pPr>
                      <a:r>
                        <a:rPr lang="en-US" sz="900" spc="-25">
                          <a:effectLst/>
                        </a:rPr>
                        <a:t>44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318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7 </a:t>
                      </a:r>
                      <a:r>
                        <a:rPr lang="en-US" sz="900" spc="-25">
                          <a:effectLst/>
                        </a:rPr>
                        <a:t>435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16061941"/>
                  </a:ext>
                </a:extLst>
              </a:tr>
              <a:tr h="185902">
                <a:tc>
                  <a:txBody>
                    <a:bodyPr/>
                    <a:lstStyle/>
                    <a:p>
                      <a:pPr marL="67945">
                        <a:lnSpc>
                          <a:spcPts val="1255"/>
                        </a:lnSpc>
                        <a:spcBef>
                          <a:spcPts val="80"/>
                        </a:spcBef>
                      </a:pPr>
                      <a:r>
                        <a:rPr lang="en-US" sz="900" spc="-25">
                          <a:effectLst/>
                        </a:rPr>
                        <a:t>45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319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5 </a:t>
                      </a:r>
                      <a:r>
                        <a:rPr lang="en-US" sz="900" spc="-25">
                          <a:effectLst/>
                        </a:rPr>
                        <a:t>736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77056724"/>
                  </a:ext>
                </a:extLst>
              </a:tr>
              <a:tr h="185902">
                <a:tc>
                  <a:txBody>
                    <a:bodyPr/>
                    <a:lstStyle/>
                    <a:p>
                      <a:pPr marL="67945">
                        <a:lnSpc>
                          <a:spcPts val="1255"/>
                        </a:lnSpc>
                        <a:spcBef>
                          <a:spcPts val="80"/>
                        </a:spcBef>
                      </a:pPr>
                      <a:r>
                        <a:rPr lang="en-US" sz="900" spc="-25">
                          <a:effectLst/>
                        </a:rPr>
                        <a:t>46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350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6 </a:t>
                      </a:r>
                      <a:r>
                        <a:rPr lang="en-US" sz="900" spc="-25">
                          <a:effectLst/>
                        </a:rPr>
                        <a:t>234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08066507"/>
                  </a:ext>
                </a:extLst>
              </a:tr>
              <a:tr h="176451">
                <a:tc>
                  <a:txBody>
                    <a:bodyPr/>
                    <a:lstStyle/>
                    <a:p>
                      <a:pPr marL="67945">
                        <a:lnSpc>
                          <a:spcPts val="1245"/>
                        </a:lnSpc>
                        <a:spcBef>
                          <a:spcPts val="95"/>
                        </a:spcBef>
                        <a:spcAft>
                          <a:spcPts val="0"/>
                        </a:spcAft>
                      </a:pPr>
                      <a:r>
                        <a:rPr lang="en-US" sz="900" spc="-25">
                          <a:effectLst/>
                        </a:rPr>
                        <a:t>47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360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9 </a:t>
                      </a:r>
                      <a:r>
                        <a:rPr lang="en-US" sz="900" spc="-25">
                          <a:effectLst/>
                        </a:rPr>
                        <a:t>313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64309548"/>
                  </a:ext>
                </a:extLst>
              </a:tr>
              <a:tr h="176451">
                <a:tc>
                  <a:txBody>
                    <a:bodyPr/>
                    <a:lstStyle/>
                    <a:p>
                      <a:pPr marL="67945">
                        <a:lnSpc>
                          <a:spcPts val="1245"/>
                        </a:lnSpc>
                        <a:spcBef>
                          <a:spcPts val="95"/>
                        </a:spcBef>
                        <a:spcAft>
                          <a:spcPts val="0"/>
                        </a:spcAft>
                      </a:pPr>
                      <a:r>
                        <a:rPr lang="en-US" sz="900" spc="-25">
                          <a:effectLst/>
                        </a:rPr>
                        <a:t>48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375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7 </a:t>
                      </a:r>
                      <a:r>
                        <a:rPr lang="en-US" sz="900" spc="-25">
                          <a:effectLst/>
                        </a:rPr>
                        <a:t>612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51806822"/>
                  </a:ext>
                </a:extLst>
              </a:tr>
              <a:tr h="185902">
                <a:tc>
                  <a:txBody>
                    <a:bodyPr/>
                    <a:lstStyle/>
                    <a:p>
                      <a:pPr marL="67945">
                        <a:lnSpc>
                          <a:spcPts val="1255"/>
                        </a:lnSpc>
                        <a:spcBef>
                          <a:spcPts val="95"/>
                        </a:spcBef>
                        <a:spcAft>
                          <a:spcPts val="0"/>
                        </a:spcAft>
                      </a:pPr>
                      <a:r>
                        <a:rPr lang="en-US" sz="900" spc="-25">
                          <a:effectLst/>
                        </a:rPr>
                        <a:t>49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376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44 </a:t>
                      </a:r>
                      <a:r>
                        <a:rPr lang="en-US" sz="900" spc="-25">
                          <a:effectLst/>
                        </a:rPr>
                        <a:t>895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533780399"/>
                  </a:ext>
                </a:extLst>
              </a:tr>
              <a:tr h="185902">
                <a:tc>
                  <a:txBody>
                    <a:bodyPr/>
                    <a:lstStyle/>
                    <a:p>
                      <a:pPr marL="67945">
                        <a:lnSpc>
                          <a:spcPts val="1255"/>
                        </a:lnSpc>
                        <a:spcBef>
                          <a:spcPts val="80"/>
                        </a:spcBef>
                      </a:pPr>
                      <a:r>
                        <a:rPr lang="en-US" sz="900" spc="-25">
                          <a:effectLst/>
                        </a:rPr>
                        <a:t>50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379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448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5225138"/>
                  </a:ext>
                </a:extLst>
              </a:tr>
              <a:tr h="185902">
                <a:tc>
                  <a:txBody>
                    <a:bodyPr/>
                    <a:lstStyle/>
                    <a:p>
                      <a:pPr marL="67945">
                        <a:lnSpc>
                          <a:spcPts val="1255"/>
                        </a:lnSpc>
                        <a:spcBef>
                          <a:spcPts val="80"/>
                        </a:spcBef>
                      </a:pPr>
                      <a:r>
                        <a:rPr lang="en-US" sz="900" spc="-25">
                          <a:effectLst/>
                        </a:rPr>
                        <a:t>51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380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803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70163780"/>
                  </a:ext>
                </a:extLst>
              </a:tr>
              <a:tr h="185902">
                <a:tc>
                  <a:txBody>
                    <a:bodyPr/>
                    <a:lstStyle/>
                    <a:p>
                      <a:pPr marL="67945">
                        <a:lnSpc>
                          <a:spcPts val="1255"/>
                        </a:lnSpc>
                        <a:spcBef>
                          <a:spcPts val="80"/>
                        </a:spcBef>
                      </a:pPr>
                      <a:r>
                        <a:rPr lang="en-US" sz="900" spc="-25">
                          <a:effectLst/>
                        </a:rPr>
                        <a:t>52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381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791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80742912"/>
                  </a:ext>
                </a:extLst>
              </a:tr>
              <a:tr h="177065">
                <a:tc>
                  <a:txBody>
                    <a:bodyPr/>
                    <a:lstStyle/>
                    <a:p>
                      <a:pPr marL="67945">
                        <a:lnSpc>
                          <a:spcPts val="1245"/>
                        </a:lnSpc>
                        <a:spcBef>
                          <a:spcPts val="95"/>
                        </a:spcBef>
                        <a:spcAft>
                          <a:spcPts val="0"/>
                        </a:spcAft>
                      </a:pPr>
                      <a:r>
                        <a:rPr lang="en-US" sz="900" spc="-25">
                          <a:effectLst/>
                        </a:rPr>
                        <a:t>53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382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3 </a:t>
                      </a:r>
                      <a:r>
                        <a:rPr lang="en-US" sz="900" spc="-25">
                          <a:effectLst/>
                        </a:rPr>
                        <a:t>586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71601260"/>
                  </a:ext>
                </a:extLst>
              </a:tr>
              <a:tr h="176451">
                <a:tc>
                  <a:txBody>
                    <a:bodyPr/>
                    <a:lstStyle/>
                    <a:p>
                      <a:pPr marL="67945">
                        <a:lnSpc>
                          <a:spcPts val="1245"/>
                        </a:lnSpc>
                        <a:spcBef>
                          <a:spcPts val="95"/>
                        </a:spcBef>
                        <a:spcAft>
                          <a:spcPts val="0"/>
                        </a:spcAft>
                      </a:pPr>
                      <a:r>
                        <a:rPr lang="en-US" sz="900" spc="-25">
                          <a:effectLst/>
                        </a:rPr>
                        <a:t>54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900" spc="-25">
                          <a:effectLst/>
                        </a:rPr>
                        <a:t>383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900">
                          <a:effectLst/>
                        </a:rPr>
                        <a:t>3 </a:t>
                      </a:r>
                      <a:r>
                        <a:rPr lang="en-US" sz="900" spc="-25">
                          <a:effectLst/>
                        </a:rPr>
                        <a:t>852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06452928"/>
                  </a:ext>
                </a:extLst>
              </a:tr>
              <a:tr h="185902">
                <a:tc>
                  <a:txBody>
                    <a:bodyPr/>
                    <a:lstStyle/>
                    <a:p>
                      <a:pPr marL="67945">
                        <a:lnSpc>
                          <a:spcPts val="1255"/>
                        </a:lnSpc>
                        <a:spcBef>
                          <a:spcPts val="95"/>
                        </a:spcBef>
                        <a:spcAft>
                          <a:spcPts val="0"/>
                        </a:spcAft>
                      </a:pPr>
                      <a:r>
                        <a:rPr lang="en-US" sz="900" spc="-25">
                          <a:effectLst/>
                        </a:rPr>
                        <a:t>55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900" spc="-25">
                          <a:effectLst/>
                        </a:rPr>
                        <a:t>384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900">
                          <a:effectLst/>
                        </a:rPr>
                        <a:t>3 </a:t>
                      </a:r>
                      <a:r>
                        <a:rPr lang="en-US" sz="900" spc="-25">
                          <a:effectLst/>
                        </a:rPr>
                        <a:t>675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0736001"/>
                  </a:ext>
                </a:extLst>
              </a:tr>
              <a:tr h="185902">
                <a:tc>
                  <a:txBody>
                    <a:bodyPr/>
                    <a:lstStyle/>
                    <a:p>
                      <a:pPr marL="67945">
                        <a:lnSpc>
                          <a:spcPts val="1255"/>
                        </a:lnSpc>
                        <a:spcBef>
                          <a:spcPts val="80"/>
                        </a:spcBef>
                      </a:pPr>
                      <a:r>
                        <a:rPr lang="en-US" sz="900" spc="-25">
                          <a:effectLst/>
                        </a:rPr>
                        <a:t>56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a:effectLst/>
                        </a:rPr>
                        <a:t>Isithebe</a:t>
                      </a:r>
                      <a:r>
                        <a:rPr lang="en-US" sz="900" spc="-45">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900" spc="-25">
                          <a:effectLst/>
                        </a:rPr>
                        <a:t>385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900">
                          <a:effectLst/>
                        </a:rPr>
                        <a:t>3 </a:t>
                      </a:r>
                      <a:r>
                        <a:rPr lang="en-US" sz="900" spc="-25">
                          <a:effectLst/>
                        </a:rPr>
                        <a:t>862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8890" algn="ctr">
                        <a:lnSpc>
                          <a:spcPts val="1255"/>
                        </a:lnSpc>
                        <a:spcBef>
                          <a:spcPts val="80"/>
                        </a:spcBef>
                        <a:spcAft>
                          <a:spcPts val="0"/>
                        </a:spcAft>
                      </a:pPr>
                      <a:r>
                        <a:rPr lang="en-US" sz="900" spc="-10" dirty="0">
                          <a:effectLst/>
                        </a:rPr>
                        <a:t>Vacant</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31670594"/>
                  </a:ext>
                </a:extLst>
              </a:tr>
            </a:tbl>
          </a:graphicData>
        </a:graphic>
      </p:graphicFrame>
      <p:sp>
        <p:nvSpPr>
          <p:cNvPr id="4" name="Slide Number Placeholder 3">
            <a:extLst>
              <a:ext uri="{FF2B5EF4-FFF2-40B4-BE49-F238E27FC236}">
                <a16:creationId xmlns:a16="http://schemas.microsoft.com/office/drawing/2014/main" id="{FB169196-9192-FB66-109D-9FE93F3F8517}"/>
              </a:ext>
            </a:extLst>
          </p:cNvPr>
          <p:cNvSpPr>
            <a:spLocks noGrp="1"/>
          </p:cNvSpPr>
          <p:nvPr>
            <p:ph type="sldNum" sz="quarter" idx="12"/>
          </p:nvPr>
        </p:nvSpPr>
        <p:spPr/>
        <p:txBody>
          <a:bodyPr/>
          <a:lstStyle/>
          <a:p>
            <a:fld id="{CA1C9186-B4F7-4DCA-9C8F-C66CC488A244}" type="slidenum">
              <a:rPr lang="en-ZA" smtClean="0"/>
              <a:t>38</a:t>
            </a:fld>
            <a:endParaRPr lang="en-ZA"/>
          </a:p>
        </p:txBody>
      </p:sp>
    </p:spTree>
    <p:extLst>
      <p:ext uri="{BB962C8B-B14F-4D97-AF65-F5344CB8AC3E}">
        <p14:creationId xmlns:p14="http://schemas.microsoft.com/office/powerpoint/2010/main" val="508404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65472"/>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ISITHEBE  ESTATE – DILAPIDATED BUILDINGS </a:t>
            </a:r>
            <a:endParaRPr lang="en-US" sz="2400" b="1" dirty="0">
              <a:solidFill>
                <a:schemeClr val="bg1"/>
              </a:solidFill>
            </a:endParaRPr>
          </a:p>
        </p:txBody>
      </p:sp>
      <p:graphicFrame>
        <p:nvGraphicFramePr>
          <p:cNvPr id="3" name="Table 2">
            <a:extLst>
              <a:ext uri="{FF2B5EF4-FFF2-40B4-BE49-F238E27FC236}">
                <a16:creationId xmlns:a16="http://schemas.microsoft.com/office/drawing/2014/main" id="{884E7F3B-D88B-9D39-CF5B-C290D02150FC}"/>
              </a:ext>
            </a:extLst>
          </p:cNvPr>
          <p:cNvGraphicFramePr>
            <a:graphicFrameLocks noGrp="1"/>
          </p:cNvGraphicFramePr>
          <p:nvPr/>
        </p:nvGraphicFramePr>
        <p:xfrm>
          <a:off x="1662547" y="745065"/>
          <a:ext cx="9107053" cy="5452535"/>
        </p:xfrm>
        <a:graphic>
          <a:graphicData uri="http://schemas.openxmlformats.org/drawingml/2006/table">
            <a:tbl>
              <a:tblPr firstRow="1" firstCol="1" lastRow="1" lastCol="1" bandRow="1" bandCol="1">
                <a:tableStyleId>{5C22544A-7EE6-4342-B048-85BDC9FD1C3A}</a:tableStyleId>
              </a:tblPr>
              <a:tblGrid>
                <a:gridCol w="4549818">
                  <a:extLst>
                    <a:ext uri="{9D8B030D-6E8A-4147-A177-3AD203B41FA5}">
                      <a16:colId xmlns:a16="http://schemas.microsoft.com/office/drawing/2014/main" val="3737376462"/>
                    </a:ext>
                  </a:extLst>
                </a:gridCol>
                <a:gridCol w="4557235">
                  <a:extLst>
                    <a:ext uri="{9D8B030D-6E8A-4147-A177-3AD203B41FA5}">
                      <a16:colId xmlns:a16="http://schemas.microsoft.com/office/drawing/2014/main" val="1250310398"/>
                    </a:ext>
                  </a:extLst>
                </a:gridCol>
              </a:tblGrid>
              <a:tr h="946081">
                <a:tc>
                  <a:txBody>
                    <a:bodyPr/>
                    <a:lstStyle/>
                    <a:p>
                      <a:pPr>
                        <a:lnSpc>
                          <a:spcPts val="1255"/>
                        </a:lnSpc>
                        <a:spcBef>
                          <a:spcPts val="80"/>
                        </a:spcBef>
                      </a:pPr>
                      <a:r>
                        <a:rPr lang="en-US" sz="1100" dirty="0">
                          <a:effectLst/>
                        </a:rPr>
                        <a:t> </a:t>
                      </a:r>
                      <a:endParaRPr lang="en-ZA" sz="1100" dirty="0">
                        <a:effectLst/>
                      </a:endParaRPr>
                    </a:p>
                    <a:p>
                      <a:pPr marL="301625">
                        <a:lnSpc>
                          <a:spcPts val="1255"/>
                        </a:lnSpc>
                        <a:spcBef>
                          <a:spcPts val="5"/>
                        </a:spcBef>
                        <a:spcAft>
                          <a:spcPts val="0"/>
                        </a:spcAft>
                      </a:pPr>
                      <a:r>
                        <a:rPr lang="en-US" sz="1100" dirty="0">
                          <a:effectLst/>
                        </a:rPr>
                        <a:t>Site</a:t>
                      </a:r>
                      <a:r>
                        <a:rPr lang="en-US" sz="1100" spc="-10" dirty="0">
                          <a:effectLst/>
                        </a:rPr>
                        <a:t> </a:t>
                      </a:r>
                      <a:r>
                        <a:rPr lang="en-US" sz="1100" spc="-25" dirty="0">
                          <a:effectLst/>
                        </a:rPr>
                        <a:t>No.</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37515" marR="97790" indent="-335280">
                        <a:lnSpc>
                          <a:spcPct val="97000"/>
                        </a:lnSpc>
                        <a:spcBef>
                          <a:spcPts val="720"/>
                        </a:spcBef>
                        <a:spcAft>
                          <a:spcPts val="0"/>
                        </a:spcAft>
                      </a:pPr>
                      <a:r>
                        <a:rPr lang="en-US" sz="1200">
                          <a:effectLst/>
                        </a:rPr>
                        <a:t>Lettable</a:t>
                      </a:r>
                      <a:r>
                        <a:rPr lang="en-US" sz="1200" spc="-85">
                          <a:effectLst/>
                        </a:rPr>
                        <a:t> </a:t>
                      </a:r>
                      <a:r>
                        <a:rPr lang="en-US" sz="1200">
                          <a:effectLst/>
                        </a:rPr>
                        <a:t>Area </a:t>
                      </a:r>
                      <a:r>
                        <a:rPr lang="en-US" sz="1200" spc="-20">
                          <a:effectLst/>
                        </a:rPr>
                        <a:t>(m</a:t>
                      </a:r>
                      <a:r>
                        <a:rPr lang="en-US" sz="800" spc="-20">
                          <a:effectLst/>
                        </a:rPr>
                        <a:t>2</a:t>
                      </a:r>
                      <a:r>
                        <a:rPr lang="en-US" sz="1200" spc="-20">
                          <a:effectLst/>
                        </a:rPr>
                        <a: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33544642"/>
                  </a:ext>
                </a:extLst>
              </a:tr>
              <a:tr h="331357">
                <a:tc>
                  <a:txBody>
                    <a:bodyPr/>
                    <a:lstStyle/>
                    <a:p>
                      <a:pPr marL="67945">
                        <a:lnSpc>
                          <a:spcPts val="1335"/>
                        </a:lnSpc>
                        <a:spcBef>
                          <a:spcPts val="10"/>
                        </a:spcBef>
                        <a:spcAft>
                          <a:spcPts val="0"/>
                        </a:spcAft>
                      </a:pPr>
                      <a:r>
                        <a:rPr lang="en-US" sz="1200" spc="-25">
                          <a:effectLst/>
                        </a:rPr>
                        <a:t>61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1</a:t>
                      </a:r>
                      <a:r>
                        <a:rPr lang="en-US" sz="1200" spc="-10">
                          <a:effectLst/>
                        </a:rPr>
                        <a:t> </a:t>
                      </a:r>
                      <a:r>
                        <a:rPr lang="en-US" sz="1200" spc="-25">
                          <a:effectLst/>
                        </a:rPr>
                        <a:t>170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45993541"/>
                  </a:ext>
                </a:extLst>
              </a:tr>
              <a:tr h="331357">
                <a:tc>
                  <a:txBody>
                    <a:bodyPr/>
                    <a:lstStyle/>
                    <a:p>
                      <a:pPr marL="67945">
                        <a:lnSpc>
                          <a:spcPts val="1350"/>
                        </a:lnSpc>
                        <a:spcBef>
                          <a:spcPts val="80"/>
                        </a:spcBef>
                        <a:spcAft>
                          <a:spcPts val="0"/>
                        </a:spcAft>
                      </a:pPr>
                      <a:r>
                        <a:rPr lang="en-US" sz="1200" spc="-25">
                          <a:effectLst/>
                        </a:rPr>
                        <a:t>108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3</a:t>
                      </a:r>
                      <a:r>
                        <a:rPr lang="en-US" sz="1200" spc="-10">
                          <a:effectLst/>
                        </a:rPr>
                        <a:t> </a:t>
                      </a:r>
                      <a:r>
                        <a:rPr lang="en-US" sz="1200" spc="-25">
                          <a:effectLst/>
                        </a:rPr>
                        <a:t>392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3396210"/>
                  </a:ext>
                </a:extLst>
              </a:tr>
              <a:tr h="331357">
                <a:tc>
                  <a:txBody>
                    <a:bodyPr/>
                    <a:lstStyle/>
                    <a:p>
                      <a:pPr marL="67945">
                        <a:lnSpc>
                          <a:spcPts val="1350"/>
                        </a:lnSpc>
                        <a:spcBef>
                          <a:spcPts val="80"/>
                        </a:spcBef>
                        <a:spcAft>
                          <a:spcPts val="0"/>
                        </a:spcAft>
                      </a:pPr>
                      <a:r>
                        <a:rPr lang="en-US" sz="1200" spc="-25">
                          <a:effectLst/>
                        </a:rPr>
                        <a:t>276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1</a:t>
                      </a:r>
                      <a:r>
                        <a:rPr lang="en-US" sz="1200" spc="-10">
                          <a:effectLst/>
                        </a:rPr>
                        <a:t> </a:t>
                      </a:r>
                      <a:r>
                        <a:rPr lang="en-US" sz="1200" spc="-25">
                          <a:effectLst/>
                        </a:rPr>
                        <a:t>240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3582464"/>
                  </a:ext>
                </a:extLst>
              </a:tr>
              <a:tr h="331357">
                <a:tc>
                  <a:txBody>
                    <a:bodyPr/>
                    <a:lstStyle/>
                    <a:p>
                      <a:pPr marL="67945">
                        <a:lnSpc>
                          <a:spcPts val="1350"/>
                        </a:lnSpc>
                        <a:spcBef>
                          <a:spcPts val="80"/>
                        </a:spcBef>
                        <a:spcAft>
                          <a:spcPts val="0"/>
                        </a:spcAft>
                      </a:pPr>
                      <a:r>
                        <a:rPr lang="en-US" sz="1200" spc="-25">
                          <a:effectLst/>
                        </a:rPr>
                        <a:t>287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3</a:t>
                      </a:r>
                      <a:r>
                        <a:rPr lang="en-US" sz="1200" spc="-10">
                          <a:effectLst/>
                        </a:rPr>
                        <a:t> </a:t>
                      </a:r>
                      <a:r>
                        <a:rPr lang="en-US" sz="1200" spc="-25">
                          <a:effectLst/>
                        </a:rPr>
                        <a:t>287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44487452"/>
                  </a:ext>
                </a:extLst>
              </a:tr>
              <a:tr h="331357">
                <a:tc>
                  <a:txBody>
                    <a:bodyPr/>
                    <a:lstStyle/>
                    <a:p>
                      <a:pPr marL="67945">
                        <a:lnSpc>
                          <a:spcPts val="1350"/>
                        </a:lnSpc>
                        <a:spcBef>
                          <a:spcPts val="80"/>
                        </a:spcBef>
                        <a:spcAft>
                          <a:spcPts val="0"/>
                        </a:spcAft>
                      </a:pPr>
                      <a:r>
                        <a:rPr lang="en-US" sz="1200" spc="-25">
                          <a:effectLst/>
                        </a:rPr>
                        <a:t>352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7</a:t>
                      </a:r>
                      <a:r>
                        <a:rPr lang="en-US" sz="1200" spc="-10">
                          <a:effectLst/>
                        </a:rPr>
                        <a:t> </a:t>
                      </a:r>
                      <a:r>
                        <a:rPr lang="en-US" sz="1200" spc="-25">
                          <a:effectLst/>
                        </a:rPr>
                        <a:t>309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10712722"/>
                  </a:ext>
                </a:extLst>
              </a:tr>
              <a:tr h="331357">
                <a:tc>
                  <a:txBody>
                    <a:bodyPr/>
                    <a:lstStyle/>
                    <a:p>
                      <a:pPr marL="67945">
                        <a:lnSpc>
                          <a:spcPts val="1350"/>
                        </a:lnSpc>
                        <a:spcBef>
                          <a:spcPts val="80"/>
                        </a:spcBef>
                        <a:spcAft>
                          <a:spcPts val="0"/>
                        </a:spcAft>
                      </a:pPr>
                      <a:r>
                        <a:rPr lang="en-US" sz="1200" spc="-25">
                          <a:effectLst/>
                        </a:rPr>
                        <a:t>362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2</a:t>
                      </a:r>
                      <a:r>
                        <a:rPr lang="en-US" sz="1200" spc="-10">
                          <a:effectLst/>
                        </a:rPr>
                        <a:t> </a:t>
                      </a:r>
                      <a:r>
                        <a:rPr lang="en-US" sz="1200" spc="-25">
                          <a:effectLst/>
                        </a:rPr>
                        <a:t>984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42538104"/>
                  </a:ext>
                </a:extLst>
              </a:tr>
              <a:tr h="331357">
                <a:tc>
                  <a:txBody>
                    <a:bodyPr/>
                    <a:lstStyle/>
                    <a:p>
                      <a:pPr marL="67945">
                        <a:lnSpc>
                          <a:spcPts val="1350"/>
                        </a:lnSpc>
                        <a:spcBef>
                          <a:spcPts val="80"/>
                        </a:spcBef>
                        <a:spcAft>
                          <a:spcPts val="0"/>
                        </a:spcAft>
                      </a:pPr>
                      <a:r>
                        <a:rPr lang="en-US" sz="1200" spc="-25" dirty="0">
                          <a:effectLst/>
                        </a:rPr>
                        <a:t>378</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315"/>
                        </a:lnSpc>
                        <a:spcBef>
                          <a:spcPts val="35"/>
                        </a:spcBef>
                        <a:spcAft>
                          <a:spcPts val="0"/>
                        </a:spcAft>
                      </a:pPr>
                      <a:r>
                        <a:rPr lang="en-US" sz="1200">
                          <a:effectLst/>
                        </a:rPr>
                        <a:t>3</a:t>
                      </a:r>
                      <a:r>
                        <a:rPr lang="en-US" sz="1200" spc="-10">
                          <a:effectLst/>
                        </a:rPr>
                        <a:t> </a:t>
                      </a:r>
                      <a:r>
                        <a:rPr lang="en-US" sz="1200" spc="-25">
                          <a:effectLst/>
                        </a:rPr>
                        <a:t>335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20043058"/>
                  </a:ext>
                </a:extLst>
              </a:tr>
              <a:tr h="827249">
                <a:tc>
                  <a:txBody>
                    <a:bodyPr/>
                    <a:lstStyle/>
                    <a:p>
                      <a:pPr marL="67945">
                        <a:lnSpc>
                          <a:spcPts val="1255"/>
                        </a:lnSpc>
                        <a:spcBef>
                          <a:spcPts val="470"/>
                        </a:spcBef>
                        <a:spcAft>
                          <a:spcPts val="0"/>
                        </a:spcAft>
                      </a:pPr>
                      <a:r>
                        <a:rPr lang="en-US" sz="1200" spc="-25">
                          <a:effectLst/>
                        </a:rPr>
                        <a:t>165</a:t>
                      </a:r>
                      <a:endParaRPr lang="en-ZA" sz="1100">
                        <a:effectLst/>
                      </a:endParaRPr>
                    </a:p>
                    <a:p>
                      <a:pPr marL="67945">
                        <a:lnSpc>
                          <a:spcPts val="1275"/>
                        </a:lnSpc>
                        <a:spcBef>
                          <a:spcPts val="395"/>
                        </a:spcBef>
                        <a:spcAft>
                          <a:spcPts val="0"/>
                        </a:spcAft>
                      </a:pPr>
                      <a:r>
                        <a:rPr lang="en-US" sz="1200">
                          <a:effectLst/>
                        </a:rPr>
                        <a:t>(Burnt</a:t>
                      </a:r>
                      <a:r>
                        <a:rPr lang="en-US" sz="1200" spc="-15">
                          <a:effectLst/>
                        </a:rPr>
                        <a:t> </a:t>
                      </a:r>
                      <a:r>
                        <a:rPr lang="en-US" sz="1200" spc="-10">
                          <a:effectLst/>
                        </a:rPr>
                        <a:t>factory)</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55"/>
                        </a:lnSpc>
                        <a:spcBef>
                          <a:spcPts val="1130"/>
                        </a:spcBef>
                        <a:spcAft>
                          <a:spcPts val="0"/>
                        </a:spcAft>
                      </a:pPr>
                      <a:r>
                        <a:rPr lang="en-US" sz="1200" dirty="0">
                          <a:effectLst/>
                        </a:rPr>
                        <a:t>2</a:t>
                      </a:r>
                      <a:r>
                        <a:rPr lang="en-US" sz="1200" spc="-5" dirty="0">
                          <a:effectLst/>
                        </a:rPr>
                        <a:t> </a:t>
                      </a:r>
                      <a:r>
                        <a:rPr lang="en-US" sz="1200" spc="-25" dirty="0">
                          <a:effectLst/>
                        </a:rPr>
                        <a:t>271</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29650414"/>
                  </a:ext>
                </a:extLst>
              </a:tr>
              <a:tr h="1028349">
                <a:tc>
                  <a:txBody>
                    <a:bodyPr/>
                    <a:lstStyle/>
                    <a:p>
                      <a:pPr marL="67945">
                        <a:lnSpc>
                          <a:spcPts val="1255"/>
                        </a:lnSpc>
                        <a:spcBef>
                          <a:spcPts val="470"/>
                        </a:spcBef>
                        <a:spcAft>
                          <a:spcPts val="0"/>
                        </a:spcAft>
                      </a:pPr>
                      <a:r>
                        <a:rPr lang="en-US" sz="1200" spc="-25" dirty="0">
                          <a:effectLst/>
                        </a:rPr>
                        <a:t>288</a:t>
                      </a:r>
                      <a:endParaRPr lang="en-ZA" sz="1100" dirty="0">
                        <a:effectLst/>
                      </a:endParaRPr>
                    </a:p>
                    <a:p>
                      <a:pPr marL="67945">
                        <a:lnSpc>
                          <a:spcPts val="1255"/>
                        </a:lnSpc>
                        <a:spcBef>
                          <a:spcPts val="865"/>
                        </a:spcBef>
                        <a:spcAft>
                          <a:spcPts val="0"/>
                        </a:spcAft>
                      </a:pPr>
                      <a:r>
                        <a:rPr lang="en-US" sz="1200" dirty="0">
                          <a:effectLst/>
                        </a:rPr>
                        <a:t>(Burnt</a:t>
                      </a:r>
                      <a:r>
                        <a:rPr lang="en-US" sz="1200" spc="-15" dirty="0">
                          <a:effectLst/>
                        </a:rPr>
                        <a:t> </a:t>
                      </a:r>
                      <a:r>
                        <a:rPr lang="en-US" sz="1200" spc="-10" dirty="0">
                          <a:effectLst/>
                        </a:rPr>
                        <a:t>factory)</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nSpc>
                          <a:spcPts val="1255"/>
                        </a:lnSpc>
                        <a:spcBef>
                          <a:spcPts val="185"/>
                        </a:spcBef>
                      </a:pPr>
                      <a:r>
                        <a:rPr lang="en-US" sz="1200">
                          <a:effectLst/>
                        </a:rPr>
                        <a:t> </a:t>
                      </a:r>
                      <a:endParaRPr lang="en-ZA" sz="1100">
                        <a:effectLst/>
                      </a:endParaRPr>
                    </a:p>
                    <a:p>
                      <a:pPr marL="3175" algn="ctr">
                        <a:lnSpc>
                          <a:spcPts val="1255"/>
                        </a:lnSpc>
                        <a:spcBef>
                          <a:spcPts val="80"/>
                        </a:spcBef>
                        <a:spcAft>
                          <a:spcPts val="0"/>
                        </a:spcAft>
                      </a:pPr>
                      <a:r>
                        <a:rPr lang="en-US" sz="1200">
                          <a:effectLst/>
                        </a:rPr>
                        <a:t>2</a:t>
                      </a:r>
                      <a:r>
                        <a:rPr lang="en-US" sz="1200" spc="-5">
                          <a:effectLst/>
                        </a:rPr>
                        <a:t> </a:t>
                      </a:r>
                      <a:r>
                        <a:rPr lang="en-US" sz="1200" spc="-25">
                          <a:effectLst/>
                        </a:rPr>
                        <a:t>450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68407454"/>
                  </a:ext>
                </a:extLst>
              </a:tr>
              <a:tr h="331357">
                <a:tc gridSpan="2">
                  <a:txBody>
                    <a:bodyPr/>
                    <a:lstStyle/>
                    <a:p>
                      <a:pPr marL="67945">
                        <a:lnSpc>
                          <a:spcPts val="1350"/>
                        </a:lnSpc>
                        <a:spcBef>
                          <a:spcPts val="80"/>
                        </a:spcBef>
                        <a:spcAft>
                          <a:spcPts val="0"/>
                        </a:spcAft>
                      </a:pPr>
                      <a:r>
                        <a:rPr lang="en-US" sz="1200" spc="-10" dirty="0">
                          <a:effectLst/>
                        </a:rPr>
                        <a:t>Total</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en-ZA"/>
                    </a:p>
                  </a:txBody>
                  <a:tcPr/>
                </a:tc>
                <a:extLst>
                  <a:ext uri="{0D108BD9-81ED-4DB2-BD59-A6C34878D82A}">
                    <a16:rowId xmlns:a16="http://schemas.microsoft.com/office/drawing/2014/main" val="1720260311"/>
                  </a:ext>
                </a:extLst>
              </a:tr>
            </a:tbl>
          </a:graphicData>
        </a:graphic>
      </p:graphicFrame>
      <p:sp>
        <p:nvSpPr>
          <p:cNvPr id="4" name="Rectangle 1">
            <a:extLst>
              <a:ext uri="{FF2B5EF4-FFF2-40B4-BE49-F238E27FC236}">
                <a16:creationId xmlns:a16="http://schemas.microsoft.com/office/drawing/2014/main" id="{308706A5-C084-8FB6-E913-7AE594E2912E}"/>
              </a:ext>
            </a:extLst>
          </p:cNvPr>
          <p:cNvSpPr>
            <a:spLocks noChangeArrowheads="1"/>
          </p:cNvSpPr>
          <p:nvPr/>
        </p:nvSpPr>
        <p:spPr bwMode="auto">
          <a:xfrm>
            <a:off x="-7594691" y="2577750"/>
            <a:ext cx="39573381" cy="365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spTree>
    <p:extLst>
      <p:ext uri="{BB962C8B-B14F-4D97-AF65-F5344CB8AC3E}">
        <p14:creationId xmlns:p14="http://schemas.microsoft.com/office/powerpoint/2010/main" val="24435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47559" y="74278"/>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sz="1500" b="1">
                <a:solidFill>
                  <a:schemeClr val="bg1"/>
                </a:solidFill>
              </a:rPr>
              <a:t>KWAMASHU AMBEV – CONDITIONAL ASSESSEMENT OF DILAPIDATED SECTIONS</a:t>
            </a:r>
          </a:p>
        </p:txBody>
      </p:sp>
      <p:sp>
        <p:nvSpPr>
          <p:cNvPr id="23082" name="Google Shape;23082;p54"/>
          <p:cNvSpPr txBox="1">
            <a:spLocks noGrp="1"/>
          </p:cNvSpPr>
          <p:nvPr>
            <p:ph type="sldNum" sz="quarter" idx="12"/>
          </p:nvPr>
        </p:nvSpPr>
        <p:spPr>
          <a:xfrm>
            <a:off x="9233203" y="661766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fld id="{00000000-1234-1234-1234-123412341234}" type="slidenum">
              <a:rPr lang="en-US" sz="1100"/>
              <a:pPr defTabSz="514326"/>
              <a:t>4</a:t>
            </a:fld>
            <a:endParaRPr sz="1100" b="1">
              <a:solidFill>
                <a:prstClr val="black">
                  <a:tint val="75000"/>
                </a:prstClr>
              </a:solidFill>
            </a:endParaRPr>
          </a:p>
        </p:txBody>
      </p:sp>
      <p:sp>
        <p:nvSpPr>
          <p:cNvPr id="14" name="TextBox 13">
            <a:extLst>
              <a:ext uri="{FF2B5EF4-FFF2-40B4-BE49-F238E27FC236}">
                <a16:creationId xmlns:a16="http://schemas.microsoft.com/office/drawing/2014/main" id="{BA094A33-B391-6AFB-2268-A424C1F01A96}"/>
              </a:ext>
            </a:extLst>
          </p:cNvPr>
          <p:cNvSpPr txBox="1"/>
          <p:nvPr/>
        </p:nvSpPr>
        <p:spPr>
          <a:xfrm>
            <a:off x="408986" y="665018"/>
            <a:ext cx="11870575" cy="2369880"/>
          </a:xfrm>
          <a:prstGeom prst="rect">
            <a:avLst/>
          </a:prstGeom>
          <a:noFill/>
        </p:spPr>
        <p:txBody>
          <a:bodyPr wrap="square">
            <a:spAutoFit/>
          </a:bodyPr>
          <a:lstStyle/>
          <a:p>
            <a:pPr algn="l"/>
            <a:r>
              <a:rPr lang="en-US" b="1">
                <a:latin typeface="CIDFont+F2"/>
              </a:rPr>
              <a:t>Unit C &amp; D (Offices, Stores and Ablutions)</a:t>
            </a:r>
          </a:p>
          <a:p>
            <a:pPr algn="l"/>
            <a:r>
              <a:rPr lang="en-US" b="1">
                <a:latin typeface="CIDFont+F2"/>
              </a:rPr>
              <a:t>Architectural, Civil &amp; Structural Engineering Observations</a:t>
            </a:r>
          </a:p>
          <a:p>
            <a:pPr marL="171450" indent="-171450">
              <a:buFont typeface="Arial" panose="020B0604020202020204" pitchFamily="34" charset="0"/>
              <a:buChar char="•"/>
            </a:pPr>
            <a:r>
              <a:rPr lang="en-US" sz="1400">
                <a:latin typeface="CIDFont+F1"/>
              </a:rPr>
              <a:t>The facility is </a:t>
            </a:r>
            <a:r>
              <a:rPr lang="en-US" sz="1400" err="1">
                <a:latin typeface="CIDFont+F1"/>
              </a:rPr>
              <a:t>vandalised</a:t>
            </a:r>
            <a:r>
              <a:rPr lang="en-US" sz="1400">
                <a:latin typeface="CIDFont+F1"/>
              </a:rPr>
              <a:t> both structurally &amp; architecturally, leaving all electrical, mechanical, electronics &amp; sanitary fittings deemed unfit for usage.</a:t>
            </a:r>
          </a:p>
          <a:p>
            <a:pPr marL="171450" indent="-171450">
              <a:buFont typeface="Arial" panose="020B0604020202020204" pitchFamily="34" charset="0"/>
              <a:buChar char="•"/>
            </a:pPr>
            <a:r>
              <a:rPr lang="en-US" sz="1400">
                <a:latin typeface="CIDFont+F1"/>
              </a:rPr>
              <a:t>The building shell appear to be structurally sound based on the Engineering and Architectural Visual </a:t>
            </a:r>
            <a:r>
              <a:rPr lang="en-ZA" sz="1400">
                <a:latin typeface="CIDFont+F1"/>
              </a:rPr>
              <a:t>Assessment.</a:t>
            </a:r>
          </a:p>
          <a:p>
            <a:pPr marL="171450" indent="-171450">
              <a:buFont typeface="Arial" panose="020B0604020202020204" pitchFamily="34" charset="0"/>
              <a:buChar char="•"/>
            </a:pPr>
            <a:r>
              <a:rPr lang="en-US" sz="1400">
                <a:latin typeface="CIDFont+F1"/>
              </a:rPr>
              <a:t>The main items to be salvaged are the Internal, External walls &amp; Surface Beds.</a:t>
            </a:r>
          </a:p>
          <a:p>
            <a:pPr marL="171450" indent="-171450">
              <a:buFont typeface="Arial" panose="020B0604020202020204" pitchFamily="34" charset="0"/>
              <a:buChar char="•"/>
            </a:pPr>
            <a:r>
              <a:rPr lang="en-US" sz="1400">
                <a:latin typeface="CIDFont+F1"/>
              </a:rPr>
              <a:t>The existing asbestos roof coverings to be replaced</a:t>
            </a:r>
          </a:p>
          <a:p>
            <a:pPr marL="171450" indent="-171450">
              <a:buFont typeface="Arial" panose="020B0604020202020204" pitchFamily="34" charset="0"/>
              <a:buChar char="•"/>
            </a:pPr>
            <a:r>
              <a:rPr lang="en-US" sz="1400">
                <a:latin typeface="CIDFont+F1"/>
              </a:rPr>
              <a:t>The available parking spaces are in line with the eThekwini LUMS &amp; ETA Guidelines.</a:t>
            </a:r>
          </a:p>
          <a:p>
            <a:pPr marL="171450" indent="-171450">
              <a:buFont typeface="Arial" panose="020B0604020202020204" pitchFamily="34" charset="0"/>
              <a:buChar char="•"/>
            </a:pPr>
            <a:r>
              <a:rPr lang="en-US" sz="1400">
                <a:latin typeface="CIDFont+F1"/>
              </a:rPr>
              <a:t>Landscape - the yard is paved with concrete and now has overgrown vegetation and trees due to neglect and non-maintenance. </a:t>
            </a:r>
            <a:endParaRPr lang="en-ZA" sz="1400">
              <a:latin typeface="CIDFont+F1"/>
            </a:endParaRPr>
          </a:p>
          <a:p>
            <a:pPr marL="171450" indent="-171450">
              <a:buFont typeface="Arial" panose="020B0604020202020204" pitchFamily="34" charset="0"/>
              <a:buChar char="•"/>
            </a:pPr>
            <a:r>
              <a:rPr lang="en-US" sz="1400">
                <a:latin typeface="CIDFont+F1"/>
              </a:rPr>
              <a:t>Existing parking to be replaced</a:t>
            </a:r>
          </a:p>
          <a:p>
            <a:pPr marL="171450" indent="-171450">
              <a:buFont typeface="Arial" panose="020B0604020202020204" pitchFamily="34" charset="0"/>
              <a:buChar char="•"/>
            </a:pPr>
            <a:r>
              <a:rPr lang="en-US" sz="1400">
                <a:latin typeface="CIDFont+F1"/>
              </a:rPr>
              <a:t>An integral part of the repairs to the facility is preventative measures &amp; security upgrades</a:t>
            </a:r>
          </a:p>
        </p:txBody>
      </p:sp>
      <p:pic>
        <p:nvPicPr>
          <p:cNvPr id="16" name="Picture 15">
            <a:extLst>
              <a:ext uri="{FF2B5EF4-FFF2-40B4-BE49-F238E27FC236}">
                <a16:creationId xmlns:a16="http://schemas.microsoft.com/office/drawing/2014/main" id="{C6F3B205-2FCD-4B15-1350-35F1CBEE9B20}"/>
              </a:ext>
            </a:extLst>
          </p:cNvPr>
          <p:cNvPicPr>
            <a:picLocks noChangeAspect="1"/>
          </p:cNvPicPr>
          <p:nvPr/>
        </p:nvPicPr>
        <p:blipFill>
          <a:blip r:embed="rId3">
            <a:lum contrast="-40000"/>
          </a:blip>
          <a:stretch>
            <a:fillRect/>
          </a:stretch>
        </p:blipFill>
        <p:spPr>
          <a:xfrm>
            <a:off x="408986" y="3641277"/>
            <a:ext cx="5092934" cy="2551705"/>
          </a:xfrm>
          <a:prstGeom prst="rect">
            <a:avLst/>
          </a:prstGeom>
        </p:spPr>
      </p:pic>
      <p:pic>
        <p:nvPicPr>
          <p:cNvPr id="24" name="Picture 23">
            <a:extLst>
              <a:ext uri="{FF2B5EF4-FFF2-40B4-BE49-F238E27FC236}">
                <a16:creationId xmlns:a16="http://schemas.microsoft.com/office/drawing/2014/main" id="{17E7A8C8-0A58-C7D2-3A15-B0D0D8CC5C40}"/>
              </a:ext>
            </a:extLst>
          </p:cNvPr>
          <p:cNvPicPr>
            <a:picLocks noChangeAspect="1"/>
          </p:cNvPicPr>
          <p:nvPr/>
        </p:nvPicPr>
        <p:blipFill rotWithShape="1">
          <a:blip r:embed="rId4">
            <a:lum contrast="-20000"/>
          </a:blip>
          <a:srcRect l="-6065" t="17091" r="6065"/>
          <a:stretch/>
        </p:blipFill>
        <p:spPr>
          <a:xfrm>
            <a:off x="6386664" y="3489257"/>
            <a:ext cx="5396350" cy="2703725"/>
          </a:xfrm>
          <a:prstGeom prst="rect">
            <a:avLst/>
          </a:prstGeom>
        </p:spPr>
      </p:pic>
    </p:spTree>
    <p:extLst>
      <p:ext uri="{BB962C8B-B14F-4D97-AF65-F5344CB8AC3E}">
        <p14:creationId xmlns:p14="http://schemas.microsoft.com/office/powerpoint/2010/main" val="2909211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VACANT LAND  : EZAKHENI INDUSTRIAL ESTATE</a:t>
            </a:r>
            <a:endParaRPr lang="en-US" sz="2000" b="1" dirty="0">
              <a:solidFill>
                <a:schemeClr val="bg1"/>
              </a:solidFill>
            </a:endParaRPr>
          </a:p>
        </p:txBody>
      </p:sp>
      <p:sp>
        <p:nvSpPr>
          <p:cNvPr id="6" name="TextBox 5">
            <a:extLst>
              <a:ext uri="{FF2B5EF4-FFF2-40B4-BE49-F238E27FC236}">
                <a16:creationId xmlns:a16="http://schemas.microsoft.com/office/drawing/2014/main" id="{99D9A76A-85F9-B543-CF05-058547177FF9}"/>
              </a:ext>
            </a:extLst>
          </p:cNvPr>
          <p:cNvSpPr txBox="1"/>
          <p:nvPr/>
        </p:nvSpPr>
        <p:spPr>
          <a:xfrm>
            <a:off x="223935" y="547215"/>
            <a:ext cx="11495313" cy="1200329"/>
          </a:xfrm>
          <a:prstGeom prst="rect">
            <a:avLst/>
          </a:prstGeom>
          <a:noFill/>
        </p:spPr>
        <p:txBody>
          <a:bodyPr wrap="square" lIns="91440" tIns="45720" rIns="91440" bIns="45720" anchor="t">
            <a:spAutoFit/>
          </a:bodyPr>
          <a:lstStyle/>
          <a:p>
            <a:pPr marL="457200" indent="-457200" fontAlgn="base">
              <a:buFont typeface="Arial" panose="020B0604020202020204" pitchFamily="34" charset="0"/>
              <a:buChar char="•"/>
            </a:pPr>
            <a:r>
              <a:rPr lang="en-US" sz="1800" err="1">
                <a:solidFill>
                  <a:srgbClr val="423838"/>
                </a:solidFill>
              </a:rPr>
              <a:t>Ezakheni</a:t>
            </a:r>
            <a:r>
              <a:rPr lang="en-US" sz="1800">
                <a:solidFill>
                  <a:srgbClr val="423838"/>
                </a:solidFill>
              </a:rPr>
              <a:t> Industrial Estate is situated in Ladysmith, almost equidistant between Durban, Africa’s busiest </a:t>
            </a:r>
            <a:r>
              <a:rPr lang="en-US" sz="1800" err="1">
                <a:solidFill>
                  <a:srgbClr val="423838"/>
                </a:solidFill>
              </a:rPr>
              <a:t>harbour</a:t>
            </a:r>
            <a:r>
              <a:rPr lang="en-US" sz="1800">
                <a:solidFill>
                  <a:srgbClr val="423838"/>
                </a:solidFill>
              </a:rPr>
              <a:t> and Gauteng, the country’s major industrial hub and  consumer market. Major industries include fridges, clothing and textiles and bulk bags</a:t>
            </a:r>
          </a:p>
          <a:p>
            <a:pPr fontAlgn="base"/>
            <a:endParaRPr lang="en-ZA" sz="1800"/>
          </a:p>
        </p:txBody>
      </p:sp>
      <p:sp>
        <p:nvSpPr>
          <p:cNvPr id="16" name="TextBox 15">
            <a:extLst>
              <a:ext uri="{FF2B5EF4-FFF2-40B4-BE49-F238E27FC236}">
                <a16:creationId xmlns:a16="http://schemas.microsoft.com/office/drawing/2014/main" id="{C744E9D8-75A1-BAC0-55FF-0654A109A400}"/>
              </a:ext>
            </a:extLst>
          </p:cNvPr>
          <p:cNvSpPr txBox="1"/>
          <p:nvPr/>
        </p:nvSpPr>
        <p:spPr>
          <a:xfrm>
            <a:off x="382555" y="1903445"/>
            <a:ext cx="7940351"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 The Estate also has 81 vacant serviced platforms available for development.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A no. of  vacant factories, are available for occupation/re-purposing</a:t>
            </a:r>
          </a:p>
          <a:p>
            <a:pPr marL="285750" indent="-285750">
              <a:buFont typeface="Arial" panose="020B0604020202020204" pitchFamily="34" charset="0"/>
              <a:buChar char="•"/>
            </a:pPr>
            <a:endParaRPr lang="en-US"/>
          </a:p>
        </p:txBody>
      </p:sp>
      <p:pic>
        <p:nvPicPr>
          <p:cNvPr id="3" name="Picture 2">
            <a:extLst>
              <a:ext uri="{FF2B5EF4-FFF2-40B4-BE49-F238E27FC236}">
                <a16:creationId xmlns:a16="http://schemas.microsoft.com/office/drawing/2014/main" id="{5DA7D3BE-9F16-A90D-AEE0-D714629B60F2}"/>
              </a:ext>
            </a:extLst>
          </p:cNvPr>
          <p:cNvPicPr>
            <a:picLocks noChangeAspect="1"/>
          </p:cNvPicPr>
          <p:nvPr/>
        </p:nvPicPr>
        <p:blipFill>
          <a:blip r:embed="rId3"/>
          <a:stretch>
            <a:fillRect/>
          </a:stretch>
        </p:blipFill>
        <p:spPr>
          <a:xfrm>
            <a:off x="7884367" y="1551601"/>
            <a:ext cx="4083698" cy="4659579"/>
          </a:xfrm>
          <a:prstGeom prst="rect">
            <a:avLst/>
          </a:prstGeom>
        </p:spPr>
      </p:pic>
      <p:pic>
        <p:nvPicPr>
          <p:cNvPr id="5" name="Picture 4">
            <a:extLst>
              <a:ext uri="{FF2B5EF4-FFF2-40B4-BE49-F238E27FC236}">
                <a16:creationId xmlns:a16="http://schemas.microsoft.com/office/drawing/2014/main" id="{87E6EA16-D002-9EC0-0940-08882090FFE3}"/>
              </a:ext>
            </a:extLst>
          </p:cNvPr>
          <p:cNvPicPr>
            <a:picLocks noChangeAspect="1"/>
          </p:cNvPicPr>
          <p:nvPr/>
        </p:nvPicPr>
        <p:blipFill>
          <a:blip r:embed="rId4"/>
          <a:stretch>
            <a:fillRect/>
          </a:stretch>
        </p:blipFill>
        <p:spPr>
          <a:xfrm>
            <a:off x="1074992" y="3269224"/>
            <a:ext cx="4150152" cy="3249449"/>
          </a:xfrm>
          <a:prstGeom prst="rect">
            <a:avLst/>
          </a:prstGeom>
        </p:spPr>
      </p:pic>
    </p:spTree>
    <p:extLst>
      <p:ext uri="{BB962C8B-B14F-4D97-AF65-F5344CB8AC3E}">
        <p14:creationId xmlns:p14="http://schemas.microsoft.com/office/powerpoint/2010/main" val="37601303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2" name="Picture 1" descr="A aerial view of a town&#10;&#10;Description automatically generated">
            <a:extLst>
              <a:ext uri="{FF2B5EF4-FFF2-40B4-BE49-F238E27FC236}">
                <a16:creationId xmlns:a16="http://schemas.microsoft.com/office/drawing/2014/main" id="{5B6B107A-53CD-A155-E79F-1CF2D58561D7}"/>
              </a:ext>
            </a:extLst>
          </p:cNvPr>
          <p:cNvPicPr>
            <a:picLocks noChangeAspect="1"/>
          </p:cNvPicPr>
          <p:nvPr/>
        </p:nvPicPr>
        <p:blipFill>
          <a:blip r:embed="rId3"/>
          <a:srcRect t="3881" r="138"/>
          <a:stretch/>
        </p:blipFill>
        <p:spPr>
          <a:xfrm>
            <a:off x="1018758" y="632603"/>
            <a:ext cx="10398916" cy="6052874"/>
          </a:xfrm>
          <a:prstGeom prst="rect">
            <a:avLst/>
          </a:prstGeom>
        </p:spPr>
      </p:pic>
    </p:spTree>
    <p:extLst>
      <p:ext uri="{BB962C8B-B14F-4D97-AF65-F5344CB8AC3E}">
        <p14:creationId xmlns:p14="http://schemas.microsoft.com/office/powerpoint/2010/main" val="2355560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3" name="Picture 2" descr="Aerial view of a landscape with buildings and trees&#10;&#10;Description automatically generated">
            <a:extLst>
              <a:ext uri="{FF2B5EF4-FFF2-40B4-BE49-F238E27FC236}">
                <a16:creationId xmlns:a16="http://schemas.microsoft.com/office/drawing/2014/main" id="{B6CB9D98-6E87-55BE-E25B-4FCC03F5B2C7}"/>
              </a:ext>
            </a:extLst>
          </p:cNvPr>
          <p:cNvPicPr>
            <a:picLocks noChangeAspect="1"/>
          </p:cNvPicPr>
          <p:nvPr/>
        </p:nvPicPr>
        <p:blipFill>
          <a:blip r:embed="rId3"/>
          <a:stretch>
            <a:fillRect/>
          </a:stretch>
        </p:blipFill>
        <p:spPr>
          <a:xfrm>
            <a:off x="414923" y="530087"/>
            <a:ext cx="11560935" cy="6327913"/>
          </a:xfrm>
          <a:prstGeom prst="rect">
            <a:avLst/>
          </a:prstGeom>
        </p:spPr>
      </p:pic>
    </p:spTree>
    <p:extLst>
      <p:ext uri="{BB962C8B-B14F-4D97-AF65-F5344CB8AC3E}">
        <p14:creationId xmlns:p14="http://schemas.microsoft.com/office/powerpoint/2010/main" val="889219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2" name="Picture 1" descr="A aerial view of a land with buildings and trees&#10;&#10;Description automatically generated">
            <a:extLst>
              <a:ext uri="{FF2B5EF4-FFF2-40B4-BE49-F238E27FC236}">
                <a16:creationId xmlns:a16="http://schemas.microsoft.com/office/drawing/2014/main" id="{DA44EA4D-BCEB-E56F-7988-D04C3D7CBCD2}"/>
              </a:ext>
            </a:extLst>
          </p:cNvPr>
          <p:cNvPicPr>
            <a:picLocks noChangeAspect="1"/>
          </p:cNvPicPr>
          <p:nvPr/>
        </p:nvPicPr>
        <p:blipFill>
          <a:blip r:embed="rId3"/>
          <a:stretch>
            <a:fillRect/>
          </a:stretch>
        </p:blipFill>
        <p:spPr>
          <a:xfrm>
            <a:off x="276808" y="747622"/>
            <a:ext cx="10933893" cy="5851585"/>
          </a:xfrm>
          <a:prstGeom prst="rect">
            <a:avLst/>
          </a:prstGeom>
        </p:spPr>
      </p:pic>
    </p:spTree>
    <p:extLst>
      <p:ext uri="{BB962C8B-B14F-4D97-AF65-F5344CB8AC3E}">
        <p14:creationId xmlns:p14="http://schemas.microsoft.com/office/powerpoint/2010/main" val="370316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3" name="Picture 2" descr="A aerial view of a field with many buildings&#10;&#10;Description automatically generated">
            <a:extLst>
              <a:ext uri="{FF2B5EF4-FFF2-40B4-BE49-F238E27FC236}">
                <a16:creationId xmlns:a16="http://schemas.microsoft.com/office/drawing/2014/main" id="{80904A9B-3DA1-2450-70A2-FF659D521295}"/>
              </a:ext>
            </a:extLst>
          </p:cNvPr>
          <p:cNvPicPr>
            <a:picLocks noChangeAspect="1"/>
          </p:cNvPicPr>
          <p:nvPr/>
        </p:nvPicPr>
        <p:blipFill>
          <a:blip r:embed="rId3"/>
          <a:stretch>
            <a:fillRect/>
          </a:stretch>
        </p:blipFill>
        <p:spPr>
          <a:xfrm>
            <a:off x="724564" y="862641"/>
            <a:ext cx="10268418" cy="5851585"/>
          </a:xfrm>
          <a:prstGeom prst="rect">
            <a:avLst/>
          </a:prstGeom>
        </p:spPr>
      </p:pic>
    </p:spTree>
    <p:extLst>
      <p:ext uri="{BB962C8B-B14F-4D97-AF65-F5344CB8AC3E}">
        <p14:creationId xmlns:p14="http://schemas.microsoft.com/office/powerpoint/2010/main" val="3793483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2" name="Picture 1" descr="An aerial view of a city&#10;&#10;Description automatically generated">
            <a:extLst>
              <a:ext uri="{FF2B5EF4-FFF2-40B4-BE49-F238E27FC236}">
                <a16:creationId xmlns:a16="http://schemas.microsoft.com/office/drawing/2014/main" id="{EA6799DB-5DFE-151F-560C-0FDD725F86D4}"/>
              </a:ext>
            </a:extLst>
          </p:cNvPr>
          <p:cNvPicPr>
            <a:picLocks noChangeAspect="1"/>
          </p:cNvPicPr>
          <p:nvPr/>
        </p:nvPicPr>
        <p:blipFill>
          <a:blip r:embed="rId3"/>
          <a:stretch>
            <a:fillRect/>
          </a:stretch>
        </p:blipFill>
        <p:spPr>
          <a:xfrm>
            <a:off x="603849" y="790754"/>
            <a:ext cx="11041810" cy="5477774"/>
          </a:xfrm>
          <a:prstGeom prst="rect">
            <a:avLst/>
          </a:prstGeom>
        </p:spPr>
      </p:pic>
    </p:spTree>
    <p:extLst>
      <p:ext uri="{BB962C8B-B14F-4D97-AF65-F5344CB8AC3E}">
        <p14:creationId xmlns:p14="http://schemas.microsoft.com/office/powerpoint/2010/main" val="1709455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4" name="Picture 3" descr="A aerial view of a land with numbers&#10;&#10;Description automatically generated">
            <a:extLst>
              <a:ext uri="{FF2B5EF4-FFF2-40B4-BE49-F238E27FC236}">
                <a16:creationId xmlns:a16="http://schemas.microsoft.com/office/drawing/2014/main" id="{1D96D0D1-7B85-39CC-0BC3-308FDCCF8233}"/>
              </a:ext>
            </a:extLst>
          </p:cNvPr>
          <p:cNvPicPr>
            <a:picLocks noChangeAspect="1"/>
          </p:cNvPicPr>
          <p:nvPr/>
        </p:nvPicPr>
        <p:blipFill>
          <a:blip r:embed="rId3"/>
          <a:stretch>
            <a:fillRect/>
          </a:stretch>
        </p:blipFill>
        <p:spPr>
          <a:xfrm>
            <a:off x="1514051" y="646981"/>
            <a:ext cx="9192652" cy="5880340"/>
          </a:xfrm>
          <a:prstGeom prst="rect">
            <a:avLst/>
          </a:prstGeom>
        </p:spPr>
      </p:pic>
    </p:spTree>
    <p:extLst>
      <p:ext uri="{BB962C8B-B14F-4D97-AF65-F5344CB8AC3E}">
        <p14:creationId xmlns:p14="http://schemas.microsoft.com/office/powerpoint/2010/main" val="17250948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EZAKHENI INDUSTRIAL ESTATE</a:t>
            </a:r>
            <a:endParaRPr lang="en-US" sz="2000" b="1" dirty="0">
              <a:solidFill>
                <a:schemeClr val="bg1"/>
              </a:solidFill>
            </a:endParaRPr>
          </a:p>
        </p:txBody>
      </p:sp>
      <p:pic>
        <p:nvPicPr>
          <p:cNvPr id="2" name="Picture 1" descr="A aerial view of a land with blue lines&#10;&#10;Description automatically generated">
            <a:extLst>
              <a:ext uri="{FF2B5EF4-FFF2-40B4-BE49-F238E27FC236}">
                <a16:creationId xmlns:a16="http://schemas.microsoft.com/office/drawing/2014/main" id="{C4F1511E-1943-9A97-DFAF-A7E49BF85418}"/>
              </a:ext>
            </a:extLst>
          </p:cNvPr>
          <p:cNvPicPr>
            <a:picLocks noChangeAspect="1"/>
          </p:cNvPicPr>
          <p:nvPr/>
        </p:nvPicPr>
        <p:blipFill>
          <a:blip r:embed="rId3"/>
          <a:stretch>
            <a:fillRect/>
          </a:stretch>
        </p:blipFill>
        <p:spPr>
          <a:xfrm>
            <a:off x="518478" y="992037"/>
            <a:ext cx="11241308" cy="5865963"/>
          </a:xfrm>
          <a:prstGeom prst="rect">
            <a:avLst/>
          </a:prstGeom>
        </p:spPr>
      </p:pic>
    </p:spTree>
    <p:extLst>
      <p:ext uri="{BB962C8B-B14F-4D97-AF65-F5344CB8AC3E}">
        <p14:creationId xmlns:p14="http://schemas.microsoft.com/office/powerpoint/2010/main" val="3568652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7EDA3A-AD31-BEBE-A3E5-F61170BBCEE7}"/>
              </a:ext>
            </a:extLst>
          </p:cNvPr>
          <p:cNvSpPr>
            <a:spLocks noGrp="1"/>
          </p:cNvSpPr>
          <p:nvPr>
            <p:ph type="sldNum" sz="quarter" idx="12"/>
          </p:nvPr>
        </p:nvSpPr>
        <p:spPr/>
        <p:txBody>
          <a:bodyPr/>
          <a:lstStyle/>
          <a:p>
            <a:fld id="{CA1C9186-B4F7-4DCA-9C8F-C66CC488A244}" type="slidenum">
              <a:rPr lang="en-ZA" smtClean="0"/>
              <a:t>48</a:t>
            </a:fld>
            <a:endParaRPr lang="en-ZA"/>
          </a:p>
        </p:txBody>
      </p:sp>
      <p:graphicFrame>
        <p:nvGraphicFramePr>
          <p:cNvPr id="8" name="Content Placeholder 7">
            <a:extLst>
              <a:ext uri="{FF2B5EF4-FFF2-40B4-BE49-F238E27FC236}">
                <a16:creationId xmlns:a16="http://schemas.microsoft.com/office/drawing/2014/main" id="{D795AA50-6B92-2FD0-3AD7-25475A9F4686}"/>
              </a:ext>
            </a:extLst>
          </p:cNvPr>
          <p:cNvGraphicFramePr>
            <a:graphicFrameLocks noGrp="1"/>
          </p:cNvGraphicFramePr>
          <p:nvPr>
            <p:ph idx="1"/>
            <p:extLst>
              <p:ext uri="{D42A27DB-BD31-4B8C-83A1-F6EECF244321}">
                <p14:modId xmlns:p14="http://schemas.microsoft.com/office/powerpoint/2010/main" val="698902742"/>
              </p:ext>
            </p:extLst>
          </p:nvPr>
        </p:nvGraphicFramePr>
        <p:xfrm>
          <a:off x="1662547" y="835742"/>
          <a:ext cx="8908471" cy="5345723"/>
        </p:xfrm>
        <a:graphic>
          <a:graphicData uri="http://schemas.openxmlformats.org/drawingml/2006/table">
            <a:tbl>
              <a:tblPr firstRow="1" firstCol="1" lastRow="1" lastCol="1" bandRow="1" bandCol="1">
                <a:tableStyleId>{5C22544A-7EE6-4342-B048-85BDC9FD1C3A}</a:tableStyleId>
              </a:tblPr>
              <a:tblGrid>
                <a:gridCol w="840794">
                  <a:extLst>
                    <a:ext uri="{9D8B030D-6E8A-4147-A177-3AD203B41FA5}">
                      <a16:colId xmlns:a16="http://schemas.microsoft.com/office/drawing/2014/main" val="1728912663"/>
                    </a:ext>
                  </a:extLst>
                </a:gridCol>
                <a:gridCol w="3227664">
                  <a:extLst>
                    <a:ext uri="{9D8B030D-6E8A-4147-A177-3AD203B41FA5}">
                      <a16:colId xmlns:a16="http://schemas.microsoft.com/office/drawing/2014/main" val="1290923791"/>
                    </a:ext>
                  </a:extLst>
                </a:gridCol>
                <a:gridCol w="902124">
                  <a:extLst>
                    <a:ext uri="{9D8B030D-6E8A-4147-A177-3AD203B41FA5}">
                      <a16:colId xmlns:a16="http://schemas.microsoft.com/office/drawing/2014/main" val="911457654"/>
                    </a:ext>
                  </a:extLst>
                </a:gridCol>
                <a:gridCol w="1926905">
                  <a:extLst>
                    <a:ext uri="{9D8B030D-6E8A-4147-A177-3AD203B41FA5}">
                      <a16:colId xmlns:a16="http://schemas.microsoft.com/office/drawing/2014/main" val="1841904057"/>
                    </a:ext>
                  </a:extLst>
                </a:gridCol>
                <a:gridCol w="1097979">
                  <a:extLst>
                    <a:ext uri="{9D8B030D-6E8A-4147-A177-3AD203B41FA5}">
                      <a16:colId xmlns:a16="http://schemas.microsoft.com/office/drawing/2014/main" val="1345552968"/>
                    </a:ext>
                  </a:extLst>
                </a:gridCol>
                <a:gridCol w="913005">
                  <a:extLst>
                    <a:ext uri="{9D8B030D-6E8A-4147-A177-3AD203B41FA5}">
                      <a16:colId xmlns:a16="http://schemas.microsoft.com/office/drawing/2014/main" val="3820982001"/>
                    </a:ext>
                  </a:extLst>
                </a:gridCol>
              </a:tblGrid>
              <a:tr h="176153">
                <a:tc>
                  <a:txBody>
                    <a:bodyPr/>
                    <a:lstStyle/>
                    <a:p>
                      <a:pPr marL="67945">
                        <a:lnSpc>
                          <a:spcPts val="1170"/>
                        </a:lnSpc>
                        <a:spcBef>
                          <a:spcPts val="80"/>
                        </a:spcBef>
                        <a:spcAft>
                          <a:spcPts val="0"/>
                        </a:spcAft>
                      </a:pP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170"/>
                        </a:lnSpc>
                        <a:spcBef>
                          <a:spcPts val="80"/>
                        </a:spcBef>
                        <a:spcAft>
                          <a:spcPts val="0"/>
                        </a:spcAft>
                      </a:pP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310">
                        <a:lnSpc>
                          <a:spcPts val="1170"/>
                        </a:lnSpc>
                        <a:spcBef>
                          <a:spcPts val="80"/>
                        </a:spcBef>
                        <a:spcAft>
                          <a:spcPts val="0"/>
                        </a:spcAft>
                      </a:pPr>
                      <a:r>
                        <a:rPr lang="en-US" sz="900">
                          <a:effectLst/>
                        </a:rPr>
                        <a:t>Site</a:t>
                      </a:r>
                      <a:r>
                        <a:rPr lang="en-US" sz="900" spc="-5">
                          <a:effectLst/>
                        </a:rPr>
                        <a:t> </a:t>
                      </a:r>
                      <a:r>
                        <a:rPr lang="en-US" sz="900" spc="-25">
                          <a:effectLst/>
                        </a:rPr>
                        <a:t>no.</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6675">
                        <a:lnSpc>
                          <a:spcPts val="1170"/>
                        </a:lnSpc>
                        <a:spcBef>
                          <a:spcPts val="80"/>
                        </a:spcBef>
                        <a:spcAft>
                          <a:spcPts val="0"/>
                        </a:spcAft>
                      </a:pPr>
                      <a:r>
                        <a:rPr lang="en-US" sz="900">
                          <a:effectLst/>
                        </a:rPr>
                        <a:t>Site</a:t>
                      </a:r>
                      <a:r>
                        <a:rPr lang="en-US" sz="900" spc="-15">
                          <a:effectLst/>
                        </a:rPr>
                        <a:t> </a:t>
                      </a:r>
                      <a:r>
                        <a:rPr lang="en-US" sz="900">
                          <a:effectLst/>
                        </a:rPr>
                        <a:t>Size</a:t>
                      </a:r>
                      <a:r>
                        <a:rPr lang="en-US" sz="900" spc="-20">
                          <a:effectLst/>
                        </a:rPr>
                        <a:t> (m²)</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170"/>
                        </a:lnSpc>
                        <a:spcBef>
                          <a:spcPts val="80"/>
                        </a:spcBef>
                        <a:spcAft>
                          <a:spcPts val="0"/>
                        </a:spcAft>
                      </a:pPr>
                      <a:r>
                        <a:rPr lang="en-US" sz="900" spc="-20">
                          <a:effectLst/>
                        </a:rPr>
                        <a:t>Type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15240" algn="ctr">
                        <a:lnSpc>
                          <a:spcPts val="1170"/>
                        </a:lnSpc>
                        <a:spcBef>
                          <a:spcPts val="80"/>
                        </a:spcBef>
                        <a:spcAft>
                          <a:spcPts val="0"/>
                        </a:spcAft>
                      </a:pPr>
                      <a:r>
                        <a:rPr lang="en-US" sz="900" spc="-10">
                          <a:effectLst/>
                        </a:rPr>
                        <a:t>Status</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8791625"/>
                  </a:ext>
                </a:extLst>
              </a:tr>
              <a:tr h="191120">
                <a:tc>
                  <a:txBody>
                    <a:bodyPr/>
                    <a:lstStyle/>
                    <a:p>
                      <a:pPr marR="59055" algn="r">
                        <a:lnSpc>
                          <a:spcPts val="1170"/>
                        </a:lnSpc>
                        <a:spcBef>
                          <a:spcPts val="165"/>
                        </a:spcBef>
                        <a:spcAft>
                          <a:spcPts val="0"/>
                        </a:spcAft>
                      </a:pPr>
                      <a:r>
                        <a:rPr lang="en-US" sz="900" spc="-50">
                          <a:effectLst/>
                        </a:rPr>
                        <a:t>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203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11 </a:t>
                      </a:r>
                      <a:r>
                        <a:rPr lang="en-US" sz="900" spc="-25">
                          <a:effectLst/>
                        </a:rPr>
                        <a:t>955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5332539"/>
                  </a:ext>
                </a:extLst>
              </a:tr>
              <a:tr h="191120">
                <a:tc>
                  <a:txBody>
                    <a:bodyPr/>
                    <a:lstStyle/>
                    <a:p>
                      <a:pPr marR="59055" algn="r">
                        <a:lnSpc>
                          <a:spcPts val="1170"/>
                        </a:lnSpc>
                        <a:spcBef>
                          <a:spcPts val="165"/>
                        </a:spcBef>
                        <a:spcAft>
                          <a:spcPts val="0"/>
                        </a:spcAft>
                      </a:pPr>
                      <a:r>
                        <a:rPr lang="en-US" sz="900" spc="-50">
                          <a:effectLst/>
                        </a:rPr>
                        <a:t>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211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2 </a:t>
                      </a:r>
                      <a:r>
                        <a:rPr lang="en-US" sz="900" spc="-25">
                          <a:effectLst/>
                        </a:rPr>
                        <a:t>761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908485027"/>
                  </a:ext>
                </a:extLst>
              </a:tr>
              <a:tr h="191120">
                <a:tc>
                  <a:txBody>
                    <a:bodyPr/>
                    <a:lstStyle/>
                    <a:p>
                      <a:pPr marR="59055" algn="r">
                        <a:lnSpc>
                          <a:spcPts val="1160"/>
                        </a:lnSpc>
                        <a:spcBef>
                          <a:spcPts val="180"/>
                        </a:spcBef>
                        <a:spcAft>
                          <a:spcPts val="0"/>
                        </a:spcAft>
                      </a:pPr>
                      <a:r>
                        <a:rPr lang="en-US" sz="900" spc="-50">
                          <a:effectLst/>
                        </a:rPr>
                        <a:t>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213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175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86562730"/>
                  </a:ext>
                </a:extLst>
              </a:tr>
              <a:tr h="191120">
                <a:tc>
                  <a:txBody>
                    <a:bodyPr/>
                    <a:lstStyle/>
                    <a:p>
                      <a:pPr marR="59055" algn="r">
                        <a:lnSpc>
                          <a:spcPts val="1160"/>
                        </a:lnSpc>
                        <a:spcBef>
                          <a:spcPts val="180"/>
                        </a:spcBef>
                        <a:spcAft>
                          <a:spcPts val="0"/>
                        </a:spcAft>
                      </a:pPr>
                      <a:r>
                        <a:rPr lang="en-US" sz="900" spc="-50">
                          <a:effectLst/>
                        </a:rPr>
                        <a:t>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216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7 </a:t>
                      </a:r>
                      <a:r>
                        <a:rPr lang="en-US" sz="900" spc="-25">
                          <a:effectLst/>
                        </a:rPr>
                        <a:t>213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84583388"/>
                  </a:ext>
                </a:extLst>
              </a:tr>
              <a:tr h="191120">
                <a:tc>
                  <a:txBody>
                    <a:bodyPr/>
                    <a:lstStyle/>
                    <a:p>
                      <a:pPr marR="59055" algn="r">
                        <a:lnSpc>
                          <a:spcPts val="1160"/>
                        </a:lnSpc>
                        <a:spcBef>
                          <a:spcPts val="180"/>
                        </a:spcBef>
                        <a:spcAft>
                          <a:spcPts val="0"/>
                        </a:spcAft>
                      </a:pPr>
                      <a:r>
                        <a:rPr lang="en-US" sz="900" spc="-50">
                          <a:effectLst/>
                        </a:rPr>
                        <a:t>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4 </a:t>
                      </a:r>
                      <a:r>
                        <a:rPr lang="en-US" sz="900" spc="-25">
                          <a:effectLst/>
                        </a:rPr>
                        <a:t>147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89787022"/>
                  </a:ext>
                </a:extLst>
              </a:tr>
              <a:tr h="193119">
                <a:tc>
                  <a:txBody>
                    <a:bodyPr/>
                    <a:lstStyle/>
                    <a:p>
                      <a:pPr marR="59055" algn="r">
                        <a:lnSpc>
                          <a:spcPts val="1170"/>
                        </a:lnSpc>
                        <a:spcBef>
                          <a:spcPts val="180"/>
                        </a:spcBef>
                        <a:spcAft>
                          <a:spcPts val="0"/>
                        </a:spcAft>
                      </a:pPr>
                      <a:r>
                        <a:rPr lang="en-US" sz="900" spc="-50">
                          <a:effectLst/>
                        </a:rPr>
                        <a:t>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900" spc="-25">
                          <a:effectLst/>
                        </a:rPr>
                        <a:t>219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900">
                          <a:effectLst/>
                        </a:rPr>
                        <a:t>4 </a:t>
                      </a:r>
                      <a:r>
                        <a:rPr lang="en-US" sz="900" spc="-25">
                          <a:effectLst/>
                        </a:rPr>
                        <a:t>123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78768695"/>
                  </a:ext>
                </a:extLst>
              </a:tr>
              <a:tr h="191120">
                <a:tc>
                  <a:txBody>
                    <a:bodyPr/>
                    <a:lstStyle/>
                    <a:p>
                      <a:pPr marR="59055" algn="r">
                        <a:lnSpc>
                          <a:spcPts val="1170"/>
                        </a:lnSpc>
                        <a:spcBef>
                          <a:spcPts val="165"/>
                        </a:spcBef>
                        <a:spcAft>
                          <a:spcPts val="0"/>
                        </a:spcAft>
                      </a:pPr>
                      <a:r>
                        <a:rPr lang="en-US" sz="900" spc="-50">
                          <a:effectLst/>
                        </a:rPr>
                        <a:t>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223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4 </a:t>
                      </a:r>
                      <a:r>
                        <a:rPr lang="en-US" sz="900" spc="-25">
                          <a:effectLst/>
                        </a:rPr>
                        <a:t>189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27232416"/>
                  </a:ext>
                </a:extLst>
              </a:tr>
              <a:tr h="191120">
                <a:tc>
                  <a:txBody>
                    <a:bodyPr/>
                    <a:lstStyle/>
                    <a:p>
                      <a:pPr marR="59055" algn="r">
                        <a:lnSpc>
                          <a:spcPts val="1170"/>
                        </a:lnSpc>
                        <a:spcBef>
                          <a:spcPts val="165"/>
                        </a:spcBef>
                        <a:spcAft>
                          <a:spcPts val="0"/>
                        </a:spcAft>
                      </a:pPr>
                      <a:r>
                        <a:rPr lang="en-US" sz="900" spc="-50">
                          <a:effectLst/>
                        </a:rPr>
                        <a:t>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226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13 </a:t>
                      </a:r>
                      <a:r>
                        <a:rPr lang="en-US" sz="900" spc="-25">
                          <a:effectLst/>
                        </a:rPr>
                        <a:t>817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4445793"/>
                  </a:ext>
                </a:extLst>
              </a:tr>
              <a:tr h="191120">
                <a:tc>
                  <a:txBody>
                    <a:bodyPr/>
                    <a:lstStyle/>
                    <a:p>
                      <a:pPr marR="59055" algn="r">
                        <a:lnSpc>
                          <a:spcPts val="1160"/>
                        </a:lnSpc>
                        <a:spcBef>
                          <a:spcPts val="180"/>
                        </a:spcBef>
                        <a:spcAft>
                          <a:spcPts val="0"/>
                        </a:spcAft>
                      </a:pPr>
                      <a:r>
                        <a:rPr lang="en-US" sz="900" spc="-50">
                          <a:effectLst/>
                        </a:rPr>
                        <a:t>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227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11 </a:t>
                      </a:r>
                      <a:r>
                        <a:rPr lang="en-US" sz="900" spc="-25">
                          <a:effectLst/>
                        </a:rPr>
                        <a:t>124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91486208"/>
                  </a:ext>
                </a:extLst>
              </a:tr>
              <a:tr h="191787">
                <a:tc>
                  <a:txBody>
                    <a:bodyPr/>
                    <a:lstStyle/>
                    <a:p>
                      <a:pPr marR="59690" algn="r">
                        <a:lnSpc>
                          <a:spcPts val="1160"/>
                        </a:lnSpc>
                        <a:spcBef>
                          <a:spcPts val="180"/>
                        </a:spcBef>
                        <a:spcAft>
                          <a:spcPts val="0"/>
                        </a:spcAft>
                      </a:pPr>
                      <a:r>
                        <a:rPr lang="en-US" sz="900" spc="-25">
                          <a:effectLst/>
                        </a:rPr>
                        <a:t>10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228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11 </a:t>
                      </a:r>
                      <a:r>
                        <a:rPr lang="en-US" sz="900" spc="-25">
                          <a:effectLst/>
                        </a:rPr>
                        <a:t>118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5406943"/>
                  </a:ext>
                </a:extLst>
              </a:tr>
              <a:tr h="191120">
                <a:tc>
                  <a:txBody>
                    <a:bodyPr/>
                    <a:lstStyle/>
                    <a:p>
                      <a:pPr marR="59690" algn="r">
                        <a:lnSpc>
                          <a:spcPts val="1160"/>
                        </a:lnSpc>
                        <a:spcBef>
                          <a:spcPts val="180"/>
                        </a:spcBef>
                        <a:spcAft>
                          <a:spcPts val="0"/>
                        </a:spcAft>
                      </a:pPr>
                      <a:r>
                        <a:rPr lang="en-US" sz="900" spc="-25">
                          <a:effectLst/>
                        </a:rPr>
                        <a:t>11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229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6 </a:t>
                      </a:r>
                      <a:r>
                        <a:rPr lang="en-US" sz="900" spc="-25">
                          <a:effectLst/>
                        </a:rPr>
                        <a:t>308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18915381"/>
                  </a:ext>
                </a:extLst>
              </a:tr>
              <a:tr h="193119">
                <a:tc>
                  <a:txBody>
                    <a:bodyPr/>
                    <a:lstStyle/>
                    <a:p>
                      <a:pPr marR="59690" algn="r">
                        <a:lnSpc>
                          <a:spcPts val="1170"/>
                        </a:lnSpc>
                        <a:spcBef>
                          <a:spcPts val="180"/>
                        </a:spcBef>
                        <a:spcAft>
                          <a:spcPts val="0"/>
                        </a:spcAft>
                      </a:pPr>
                      <a:r>
                        <a:rPr lang="en-US" sz="900" spc="-25">
                          <a:effectLst/>
                        </a:rPr>
                        <a:t>12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900" spc="-25">
                          <a:effectLst/>
                        </a:rPr>
                        <a:t>230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900">
                          <a:effectLst/>
                        </a:rPr>
                        <a:t>5 </a:t>
                      </a:r>
                      <a:r>
                        <a:rPr lang="en-US" sz="900" spc="-25">
                          <a:effectLst/>
                        </a:rPr>
                        <a:t>102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55230970"/>
                  </a:ext>
                </a:extLst>
              </a:tr>
              <a:tr h="191120">
                <a:tc>
                  <a:txBody>
                    <a:bodyPr/>
                    <a:lstStyle/>
                    <a:p>
                      <a:pPr marR="59690" algn="r">
                        <a:lnSpc>
                          <a:spcPts val="1170"/>
                        </a:lnSpc>
                        <a:spcBef>
                          <a:spcPts val="165"/>
                        </a:spcBef>
                        <a:spcAft>
                          <a:spcPts val="0"/>
                        </a:spcAft>
                      </a:pPr>
                      <a:r>
                        <a:rPr lang="en-US" sz="900" spc="-25">
                          <a:effectLst/>
                        </a:rPr>
                        <a:t>13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231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4 </a:t>
                      </a:r>
                      <a:r>
                        <a:rPr lang="en-US" sz="900" spc="-25">
                          <a:effectLst/>
                        </a:rPr>
                        <a:t>371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95127442"/>
                  </a:ext>
                </a:extLst>
              </a:tr>
              <a:tr h="191120">
                <a:tc>
                  <a:txBody>
                    <a:bodyPr/>
                    <a:lstStyle/>
                    <a:p>
                      <a:pPr marR="59690" algn="r">
                        <a:lnSpc>
                          <a:spcPts val="1170"/>
                        </a:lnSpc>
                        <a:spcBef>
                          <a:spcPts val="165"/>
                        </a:spcBef>
                        <a:spcAft>
                          <a:spcPts val="0"/>
                        </a:spcAft>
                      </a:pPr>
                      <a:r>
                        <a:rPr lang="en-US" sz="900" spc="-25">
                          <a:effectLst/>
                        </a:rPr>
                        <a:t>14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232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4 </a:t>
                      </a:r>
                      <a:r>
                        <a:rPr lang="en-US" sz="900" spc="-25">
                          <a:effectLst/>
                        </a:rPr>
                        <a:t>159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899960987"/>
                  </a:ext>
                </a:extLst>
              </a:tr>
              <a:tr h="191120">
                <a:tc>
                  <a:txBody>
                    <a:bodyPr/>
                    <a:lstStyle/>
                    <a:p>
                      <a:pPr marR="59690" algn="r">
                        <a:lnSpc>
                          <a:spcPts val="1160"/>
                        </a:lnSpc>
                        <a:spcBef>
                          <a:spcPts val="180"/>
                        </a:spcBef>
                        <a:spcAft>
                          <a:spcPts val="0"/>
                        </a:spcAft>
                      </a:pPr>
                      <a:r>
                        <a:rPr lang="en-US" sz="900" spc="-25">
                          <a:effectLst/>
                        </a:rPr>
                        <a:t>15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234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094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15453576"/>
                  </a:ext>
                </a:extLst>
              </a:tr>
              <a:tr h="191120">
                <a:tc>
                  <a:txBody>
                    <a:bodyPr/>
                    <a:lstStyle/>
                    <a:p>
                      <a:pPr marR="59690" algn="r">
                        <a:lnSpc>
                          <a:spcPts val="1160"/>
                        </a:lnSpc>
                        <a:spcBef>
                          <a:spcPts val="180"/>
                        </a:spcBef>
                        <a:spcAft>
                          <a:spcPts val="0"/>
                        </a:spcAft>
                      </a:pPr>
                      <a:r>
                        <a:rPr lang="en-US" sz="900" spc="-25">
                          <a:effectLst/>
                        </a:rPr>
                        <a:t>16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240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148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00009"/>
                  </a:ext>
                </a:extLst>
              </a:tr>
              <a:tr h="191120">
                <a:tc>
                  <a:txBody>
                    <a:bodyPr/>
                    <a:lstStyle/>
                    <a:p>
                      <a:pPr marR="59690" algn="r">
                        <a:lnSpc>
                          <a:spcPts val="1160"/>
                        </a:lnSpc>
                        <a:spcBef>
                          <a:spcPts val="180"/>
                        </a:spcBef>
                        <a:spcAft>
                          <a:spcPts val="0"/>
                        </a:spcAft>
                      </a:pPr>
                      <a:r>
                        <a:rPr lang="en-US" sz="900" spc="-25">
                          <a:effectLst/>
                        </a:rPr>
                        <a:t>17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241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5 </a:t>
                      </a:r>
                      <a:r>
                        <a:rPr lang="en-US" sz="900" spc="-25">
                          <a:effectLst/>
                        </a:rPr>
                        <a:t>387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88905903"/>
                  </a:ext>
                </a:extLst>
              </a:tr>
              <a:tr h="193119">
                <a:tc>
                  <a:txBody>
                    <a:bodyPr/>
                    <a:lstStyle/>
                    <a:p>
                      <a:pPr marR="59690" algn="r">
                        <a:lnSpc>
                          <a:spcPts val="1170"/>
                        </a:lnSpc>
                        <a:spcBef>
                          <a:spcPts val="180"/>
                        </a:spcBef>
                        <a:spcAft>
                          <a:spcPts val="0"/>
                        </a:spcAft>
                      </a:pPr>
                      <a:r>
                        <a:rPr lang="en-US" sz="900" spc="-25">
                          <a:effectLst/>
                        </a:rPr>
                        <a:t>18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a:effectLst/>
                        </a:rPr>
                        <a:t>Ezakheni</a:t>
                      </a:r>
                      <a:r>
                        <a:rPr lang="en-US" sz="900" spc="-40">
                          <a:effectLst/>
                        </a:rPr>
                        <a:t> </a:t>
                      </a:r>
                      <a:r>
                        <a:rPr lang="en-US" sz="900">
                          <a:effectLst/>
                        </a:rPr>
                        <a:t>Industrial</a:t>
                      </a:r>
                      <a:r>
                        <a:rPr lang="en-US" sz="900" spc="-3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900" spc="-25">
                          <a:effectLst/>
                        </a:rPr>
                        <a:t>242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900">
                          <a:effectLst/>
                        </a:rPr>
                        <a:t>5 </a:t>
                      </a:r>
                      <a:r>
                        <a:rPr lang="en-US" sz="900" spc="-25">
                          <a:effectLst/>
                        </a:rPr>
                        <a:t>521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39835810"/>
                  </a:ext>
                </a:extLst>
              </a:tr>
              <a:tr h="191120">
                <a:tc>
                  <a:txBody>
                    <a:bodyPr/>
                    <a:lstStyle/>
                    <a:p>
                      <a:pPr marR="59690" algn="r">
                        <a:lnSpc>
                          <a:spcPts val="1170"/>
                        </a:lnSpc>
                        <a:spcBef>
                          <a:spcPts val="165"/>
                        </a:spcBef>
                        <a:spcAft>
                          <a:spcPts val="0"/>
                        </a:spcAft>
                      </a:pPr>
                      <a:r>
                        <a:rPr lang="en-US" sz="900" spc="-25">
                          <a:effectLst/>
                        </a:rPr>
                        <a:t>19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245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545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709923"/>
                  </a:ext>
                </a:extLst>
              </a:tr>
              <a:tr h="191120">
                <a:tc>
                  <a:txBody>
                    <a:bodyPr/>
                    <a:lstStyle/>
                    <a:p>
                      <a:pPr marR="59690" algn="r">
                        <a:lnSpc>
                          <a:spcPts val="1170"/>
                        </a:lnSpc>
                        <a:spcBef>
                          <a:spcPts val="165"/>
                        </a:spcBef>
                        <a:spcAft>
                          <a:spcPts val="0"/>
                        </a:spcAft>
                      </a:pPr>
                      <a:r>
                        <a:rPr lang="en-US" sz="900" spc="-25">
                          <a:effectLst/>
                        </a:rPr>
                        <a:t>20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246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541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16960964"/>
                  </a:ext>
                </a:extLst>
              </a:tr>
              <a:tr h="191787">
                <a:tc>
                  <a:txBody>
                    <a:bodyPr/>
                    <a:lstStyle/>
                    <a:p>
                      <a:pPr marR="59690" algn="r">
                        <a:lnSpc>
                          <a:spcPts val="1160"/>
                        </a:lnSpc>
                        <a:spcBef>
                          <a:spcPts val="180"/>
                        </a:spcBef>
                        <a:spcAft>
                          <a:spcPts val="0"/>
                        </a:spcAft>
                      </a:pPr>
                      <a:r>
                        <a:rPr lang="en-US" sz="900" spc="-25">
                          <a:effectLst/>
                        </a:rPr>
                        <a:t>21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5"/>
                        </a:spcBef>
                        <a:spcAft>
                          <a:spcPts val="0"/>
                        </a:spcAft>
                      </a:pPr>
                      <a:r>
                        <a:rPr lang="en-US" sz="900" spc="-25">
                          <a:effectLst/>
                        </a:rPr>
                        <a:t>247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5"/>
                        </a:spcBef>
                        <a:spcAft>
                          <a:spcPts val="0"/>
                        </a:spcAft>
                      </a:pPr>
                      <a:r>
                        <a:rPr lang="en-US" sz="900">
                          <a:effectLst/>
                        </a:rPr>
                        <a:t>5 </a:t>
                      </a:r>
                      <a:r>
                        <a:rPr lang="en-US" sz="900" spc="-25">
                          <a:effectLst/>
                        </a:rPr>
                        <a:t>537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45729972"/>
                  </a:ext>
                </a:extLst>
              </a:tr>
              <a:tr h="191120">
                <a:tc>
                  <a:txBody>
                    <a:bodyPr/>
                    <a:lstStyle/>
                    <a:p>
                      <a:pPr marR="59690" algn="r">
                        <a:lnSpc>
                          <a:spcPts val="1160"/>
                        </a:lnSpc>
                        <a:spcBef>
                          <a:spcPts val="180"/>
                        </a:spcBef>
                        <a:spcAft>
                          <a:spcPts val="0"/>
                        </a:spcAft>
                      </a:pPr>
                      <a:r>
                        <a:rPr lang="en-US" sz="900" spc="-25">
                          <a:effectLst/>
                        </a:rPr>
                        <a:t>22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248</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532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89257338"/>
                  </a:ext>
                </a:extLst>
              </a:tr>
              <a:tr h="191120">
                <a:tc>
                  <a:txBody>
                    <a:bodyPr/>
                    <a:lstStyle/>
                    <a:p>
                      <a:pPr marR="59690" algn="r">
                        <a:lnSpc>
                          <a:spcPts val="1160"/>
                        </a:lnSpc>
                        <a:spcBef>
                          <a:spcPts val="180"/>
                        </a:spcBef>
                        <a:spcAft>
                          <a:spcPts val="0"/>
                        </a:spcAft>
                      </a:pPr>
                      <a:r>
                        <a:rPr lang="en-US" sz="900" spc="-25">
                          <a:effectLst/>
                        </a:rPr>
                        <a:t>23</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900" spc="-25">
                          <a:effectLst/>
                        </a:rPr>
                        <a:t>249</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900">
                          <a:effectLst/>
                        </a:rPr>
                        <a:t>5 </a:t>
                      </a:r>
                      <a:r>
                        <a:rPr lang="en-US" sz="900" spc="-25">
                          <a:effectLst/>
                        </a:rPr>
                        <a:t>527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57034796"/>
                  </a:ext>
                </a:extLst>
              </a:tr>
              <a:tr h="193119">
                <a:tc>
                  <a:txBody>
                    <a:bodyPr/>
                    <a:lstStyle/>
                    <a:p>
                      <a:pPr marR="59690" algn="r">
                        <a:lnSpc>
                          <a:spcPts val="1170"/>
                        </a:lnSpc>
                        <a:spcBef>
                          <a:spcPts val="180"/>
                        </a:spcBef>
                        <a:spcAft>
                          <a:spcPts val="0"/>
                        </a:spcAft>
                      </a:pPr>
                      <a:r>
                        <a:rPr lang="en-US" sz="900" spc="-25">
                          <a:effectLst/>
                        </a:rPr>
                        <a:t>24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900" spc="-25">
                          <a:effectLst/>
                        </a:rPr>
                        <a:t>250</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900">
                          <a:effectLst/>
                        </a:rPr>
                        <a:t>5 </a:t>
                      </a:r>
                      <a:r>
                        <a:rPr lang="en-US" sz="900" spc="-25">
                          <a:effectLst/>
                        </a:rPr>
                        <a:t>524</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45153709"/>
                  </a:ext>
                </a:extLst>
              </a:tr>
              <a:tr h="191120">
                <a:tc>
                  <a:txBody>
                    <a:bodyPr/>
                    <a:lstStyle/>
                    <a:p>
                      <a:pPr marR="59690" algn="r">
                        <a:lnSpc>
                          <a:spcPts val="1170"/>
                        </a:lnSpc>
                        <a:spcBef>
                          <a:spcPts val="165"/>
                        </a:spcBef>
                        <a:spcAft>
                          <a:spcPts val="0"/>
                        </a:spcAft>
                      </a:pPr>
                      <a:r>
                        <a:rPr lang="en-US" sz="900" spc="-25">
                          <a:effectLst/>
                        </a:rPr>
                        <a:t>25</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251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6 </a:t>
                      </a:r>
                      <a:r>
                        <a:rPr lang="en-US" sz="900" spc="-25">
                          <a:effectLst/>
                        </a:rPr>
                        <a:t>321</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92445846"/>
                  </a:ext>
                </a:extLst>
              </a:tr>
              <a:tr h="191120">
                <a:tc>
                  <a:txBody>
                    <a:bodyPr/>
                    <a:lstStyle/>
                    <a:p>
                      <a:pPr marR="59690" algn="r">
                        <a:lnSpc>
                          <a:spcPts val="1170"/>
                        </a:lnSpc>
                        <a:spcBef>
                          <a:spcPts val="165"/>
                        </a:spcBef>
                        <a:spcAft>
                          <a:spcPts val="0"/>
                        </a:spcAft>
                      </a:pPr>
                      <a:r>
                        <a:rPr lang="en-US" sz="900" spc="-25">
                          <a:effectLst/>
                        </a:rPr>
                        <a:t>26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252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5 </a:t>
                      </a:r>
                      <a:r>
                        <a:rPr lang="en-US" sz="900" spc="-25">
                          <a:effectLst/>
                        </a:rPr>
                        <a:t>522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a:effectLst/>
                        </a:rPr>
                        <a:t>Vacant</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18706419"/>
                  </a:ext>
                </a:extLst>
              </a:tr>
              <a:tr h="191120">
                <a:tc>
                  <a:txBody>
                    <a:bodyPr/>
                    <a:lstStyle/>
                    <a:p>
                      <a:pPr marR="59690" algn="r">
                        <a:lnSpc>
                          <a:spcPts val="1160"/>
                        </a:lnSpc>
                        <a:spcBef>
                          <a:spcPts val="180"/>
                        </a:spcBef>
                        <a:spcAft>
                          <a:spcPts val="0"/>
                        </a:spcAft>
                      </a:pPr>
                      <a:r>
                        <a:rPr lang="en-US" sz="900" spc="-25">
                          <a:effectLst/>
                        </a:rPr>
                        <a:t>27</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900">
                          <a:effectLst/>
                        </a:rPr>
                        <a:t>Ezakheni</a:t>
                      </a:r>
                      <a:r>
                        <a:rPr lang="en-US" sz="900" spc="-40">
                          <a:effectLst/>
                        </a:rPr>
                        <a:t> </a:t>
                      </a:r>
                      <a:r>
                        <a:rPr lang="en-US" sz="900">
                          <a:effectLst/>
                        </a:rPr>
                        <a:t>Industrial</a:t>
                      </a:r>
                      <a:r>
                        <a:rPr lang="en-US" sz="900" spc="-40">
                          <a:effectLst/>
                        </a:rPr>
                        <a:t> </a:t>
                      </a:r>
                      <a:r>
                        <a:rPr lang="en-US" sz="900" spc="-10">
                          <a:effectLst/>
                        </a:rPr>
                        <a:t>Estate</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900" spc="-25">
                          <a:effectLst/>
                        </a:rPr>
                        <a:t>256</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900">
                          <a:effectLst/>
                        </a:rPr>
                        <a:t>6 </a:t>
                      </a:r>
                      <a:r>
                        <a:rPr lang="en-US" sz="900" spc="-25">
                          <a:effectLst/>
                        </a:rPr>
                        <a:t>132</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900" spc="-10">
                          <a:effectLst/>
                        </a:rPr>
                        <a:t>Industrial</a:t>
                      </a:r>
                      <a:endParaRPr lang="en-ZA" sz="9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900" spc="-10" dirty="0">
                          <a:effectLst/>
                        </a:rPr>
                        <a:t>Vacant</a:t>
                      </a:r>
                      <a:endParaRPr lang="en-ZA" sz="9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195192"/>
                  </a:ext>
                </a:extLst>
              </a:tr>
            </a:tbl>
          </a:graphicData>
        </a:graphic>
      </p:graphicFrame>
      <p:sp>
        <p:nvSpPr>
          <p:cNvPr id="9" name="Rectangle 1">
            <a:extLst>
              <a:ext uri="{FF2B5EF4-FFF2-40B4-BE49-F238E27FC236}">
                <a16:creationId xmlns:a16="http://schemas.microsoft.com/office/drawing/2014/main" id="{406A7F09-F6F1-FBEE-147B-9847C59AC8E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10" name="Google Shape;23080;p54">
            <a:extLst>
              <a:ext uri="{FF2B5EF4-FFF2-40B4-BE49-F238E27FC236}">
                <a16:creationId xmlns:a16="http://schemas.microsoft.com/office/drawing/2014/main" id="{7F280A77-9BEB-3A4C-4C95-78C66F9A93E0}"/>
              </a:ext>
            </a:extLst>
          </p:cNvPr>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VACANT LAND : EZAKHENI INDUSTRIAL ESTATE</a:t>
            </a:r>
            <a:endParaRPr lang="en-US" sz="2000" b="1" dirty="0">
              <a:solidFill>
                <a:schemeClr val="bg1"/>
              </a:solidFill>
            </a:endParaRPr>
          </a:p>
        </p:txBody>
      </p:sp>
    </p:spTree>
    <p:extLst>
      <p:ext uri="{BB962C8B-B14F-4D97-AF65-F5344CB8AC3E}">
        <p14:creationId xmlns:p14="http://schemas.microsoft.com/office/powerpoint/2010/main" val="3849950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9436E60E-512D-BF53-40EF-1779E3A12CD7}"/>
              </a:ext>
            </a:extLst>
          </p:cNvPr>
          <p:cNvGraphicFramePr>
            <a:graphicFrameLocks noGrp="1"/>
          </p:cNvGraphicFramePr>
          <p:nvPr>
            <p:ph idx="1"/>
            <p:extLst>
              <p:ext uri="{D42A27DB-BD31-4B8C-83A1-F6EECF244321}">
                <p14:modId xmlns:p14="http://schemas.microsoft.com/office/powerpoint/2010/main" val="4236903183"/>
              </p:ext>
            </p:extLst>
          </p:nvPr>
        </p:nvGraphicFramePr>
        <p:xfrm>
          <a:off x="1662547" y="816077"/>
          <a:ext cx="8908472" cy="4919399"/>
        </p:xfrm>
        <a:graphic>
          <a:graphicData uri="http://schemas.openxmlformats.org/drawingml/2006/table">
            <a:tbl>
              <a:tblPr firstRow="1" firstCol="1" lastRow="1" lastCol="1" bandRow="1" bandCol="1">
                <a:tableStyleId>{5C22544A-7EE6-4342-B048-85BDC9FD1C3A}</a:tableStyleId>
              </a:tblPr>
              <a:tblGrid>
                <a:gridCol w="840795">
                  <a:extLst>
                    <a:ext uri="{9D8B030D-6E8A-4147-A177-3AD203B41FA5}">
                      <a16:colId xmlns:a16="http://schemas.microsoft.com/office/drawing/2014/main" val="3602665579"/>
                    </a:ext>
                  </a:extLst>
                </a:gridCol>
                <a:gridCol w="3227665">
                  <a:extLst>
                    <a:ext uri="{9D8B030D-6E8A-4147-A177-3AD203B41FA5}">
                      <a16:colId xmlns:a16="http://schemas.microsoft.com/office/drawing/2014/main" val="682773911"/>
                    </a:ext>
                  </a:extLst>
                </a:gridCol>
                <a:gridCol w="902123">
                  <a:extLst>
                    <a:ext uri="{9D8B030D-6E8A-4147-A177-3AD203B41FA5}">
                      <a16:colId xmlns:a16="http://schemas.microsoft.com/office/drawing/2014/main" val="3089722479"/>
                    </a:ext>
                  </a:extLst>
                </a:gridCol>
                <a:gridCol w="1926905">
                  <a:extLst>
                    <a:ext uri="{9D8B030D-6E8A-4147-A177-3AD203B41FA5}">
                      <a16:colId xmlns:a16="http://schemas.microsoft.com/office/drawing/2014/main" val="1755194036"/>
                    </a:ext>
                  </a:extLst>
                </a:gridCol>
                <a:gridCol w="1097979">
                  <a:extLst>
                    <a:ext uri="{9D8B030D-6E8A-4147-A177-3AD203B41FA5}">
                      <a16:colId xmlns:a16="http://schemas.microsoft.com/office/drawing/2014/main" val="387908875"/>
                    </a:ext>
                  </a:extLst>
                </a:gridCol>
                <a:gridCol w="913005">
                  <a:extLst>
                    <a:ext uri="{9D8B030D-6E8A-4147-A177-3AD203B41FA5}">
                      <a16:colId xmlns:a16="http://schemas.microsoft.com/office/drawing/2014/main" val="3139627810"/>
                    </a:ext>
                  </a:extLst>
                </a:gridCol>
              </a:tblGrid>
              <a:tr h="258489">
                <a:tc>
                  <a:txBody>
                    <a:bodyPr/>
                    <a:lstStyle/>
                    <a:p>
                      <a:pPr marR="59690" algn="r">
                        <a:lnSpc>
                          <a:spcPts val="1160"/>
                        </a:lnSpc>
                        <a:spcBef>
                          <a:spcPts val="180"/>
                        </a:spcBef>
                        <a:spcAft>
                          <a:spcPts val="0"/>
                        </a:spcAft>
                      </a:pPr>
                      <a:r>
                        <a:rPr lang="en-US" sz="1100" spc="-25">
                          <a:effectLst/>
                        </a:rPr>
                        <a:t>28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257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6 </a:t>
                      </a:r>
                      <a:r>
                        <a:rPr lang="en-US" sz="1100" spc="-25">
                          <a:effectLst/>
                        </a:rPr>
                        <a:t>571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19344255"/>
                  </a:ext>
                </a:extLst>
              </a:tr>
              <a:tr h="258489">
                <a:tc>
                  <a:txBody>
                    <a:bodyPr/>
                    <a:lstStyle/>
                    <a:p>
                      <a:pPr marR="59690" algn="r">
                        <a:lnSpc>
                          <a:spcPts val="1160"/>
                        </a:lnSpc>
                        <a:spcBef>
                          <a:spcPts val="180"/>
                        </a:spcBef>
                        <a:spcAft>
                          <a:spcPts val="0"/>
                        </a:spcAft>
                      </a:pPr>
                      <a:r>
                        <a:rPr lang="en-US" sz="1100" spc="-25">
                          <a:effectLst/>
                        </a:rPr>
                        <a:t>29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1100" spc="-25">
                          <a:effectLst/>
                        </a:rPr>
                        <a:t>258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1100">
                          <a:effectLst/>
                        </a:rPr>
                        <a:t>7 </a:t>
                      </a:r>
                      <a:r>
                        <a:rPr lang="en-US" sz="1100" spc="-25">
                          <a:effectLst/>
                        </a:rPr>
                        <a:t>445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62650121"/>
                  </a:ext>
                </a:extLst>
              </a:tr>
              <a:tr h="261192">
                <a:tc>
                  <a:txBody>
                    <a:bodyPr/>
                    <a:lstStyle/>
                    <a:p>
                      <a:pPr marR="59690" algn="r">
                        <a:lnSpc>
                          <a:spcPts val="1170"/>
                        </a:lnSpc>
                        <a:spcBef>
                          <a:spcPts val="180"/>
                        </a:spcBef>
                        <a:spcAft>
                          <a:spcPts val="0"/>
                        </a:spcAft>
                      </a:pPr>
                      <a:r>
                        <a:rPr lang="en-US" sz="1100" spc="-25">
                          <a:effectLst/>
                        </a:rPr>
                        <a:t>30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1100" spc="-25">
                          <a:effectLst/>
                        </a:rPr>
                        <a:t>263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1100">
                          <a:effectLst/>
                        </a:rPr>
                        <a:t>10 </a:t>
                      </a:r>
                      <a:r>
                        <a:rPr lang="en-US" sz="1100" spc="-25">
                          <a:effectLst/>
                        </a:rPr>
                        <a:t>872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25213366"/>
                  </a:ext>
                </a:extLst>
              </a:tr>
              <a:tr h="258489">
                <a:tc>
                  <a:txBody>
                    <a:bodyPr/>
                    <a:lstStyle/>
                    <a:p>
                      <a:pPr marR="59690" algn="r">
                        <a:lnSpc>
                          <a:spcPts val="1170"/>
                        </a:lnSpc>
                        <a:spcBef>
                          <a:spcPts val="165"/>
                        </a:spcBef>
                        <a:spcAft>
                          <a:spcPts val="0"/>
                        </a:spcAft>
                      </a:pPr>
                      <a:r>
                        <a:rPr lang="en-US" sz="1100" spc="-25">
                          <a:effectLst/>
                        </a:rPr>
                        <a:t>31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264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12 </a:t>
                      </a:r>
                      <a:r>
                        <a:rPr lang="en-US" sz="1100" spc="-25">
                          <a:effectLst/>
                        </a:rPr>
                        <a:t>065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72960922"/>
                  </a:ext>
                </a:extLst>
              </a:tr>
              <a:tr h="258489">
                <a:tc>
                  <a:txBody>
                    <a:bodyPr/>
                    <a:lstStyle/>
                    <a:p>
                      <a:pPr marR="59690" algn="r">
                        <a:lnSpc>
                          <a:spcPts val="1175"/>
                        </a:lnSpc>
                        <a:spcBef>
                          <a:spcPts val="165"/>
                        </a:spcBef>
                        <a:spcAft>
                          <a:spcPts val="0"/>
                        </a:spcAft>
                      </a:pPr>
                      <a:r>
                        <a:rPr lang="en-US" sz="1100" spc="-25">
                          <a:effectLst/>
                        </a:rPr>
                        <a:t>32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265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12 </a:t>
                      </a:r>
                      <a:r>
                        <a:rPr lang="en-US" sz="1100" spc="-25">
                          <a:effectLst/>
                        </a:rPr>
                        <a:t>053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02552914"/>
                  </a:ext>
                </a:extLst>
              </a:tr>
              <a:tr h="258489">
                <a:tc>
                  <a:txBody>
                    <a:bodyPr/>
                    <a:lstStyle/>
                    <a:p>
                      <a:pPr marR="59690" algn="r">
                        <a:lnSpc>
                          <a:spcPts val="1160"/>
                        </a:lnSpc>
                        <a:spcBef>
                          <a:spcPts val="180"/>
                        </a:spcBef>
                        <a:spcAft>
                          <a:spcPts val="0"/>
                        </a:spcAft>
                      </a:pPr>
                      <a:r>
                        <a:rPr lang="en-US" sz="1100" spc="-25">
                          <a:effectLst/>
                        </a:rPr>
                        <a:t>33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5"/>
                        </a:spcBef>
                        <a:spcAft>
                          <a:spcPts val="0"/>
                        </a:spcAft>
                      </a:pPr>
                      <a:r>
                        <a:rPr lang="en-US" sz="1100" spc="-25">
                          <a:effectLst/>
                        </a:rPr>
                        <a:t>266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5"/>
                        </a:spcBef>
                        <a:spcAft>
                          <a:spcPts val="0"/>
                        </a:spcAft>
                      </a:pPr>
                      <a:r>
                        <a:rPr lang="en-US" sz="1100">
                          <a:effectLst/>
                        </a:rPr>
                        <a:t>12 </a:t>
                      </a:r>
                      <a:r>
                        <a:rPr lang="en-US" sz="1100" spc="-25">
                          <a:effectLst/>
                        </a:rPr>
                        <a:t>021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79969276"/>
                  </a:ext>
                </a:extLst>
              </a:tr>
              <a:tr h="258489">
                <a:tc>
                  <a:txBody>
                    <a:bodyPr/>
                    <a:lstStyle/>
                    <a:p>
                      <a:pPr marR="59690" algn="r">
                        <a:lnSpc>
                          <a:spcPts val="1160"/>
                        </a:lnSpc>
                        <a:spcBef>
                          <a:spcPts val="180"/>
                        </a:spcBef>
                        <a:spcAft>
                          <a:spcPts val="0"/>
                        </a:spcAft>
                      </a:pPr>
                      <a:r>
                        <a:rPr lang="en-US" sz="1100" spc="-25">
                          <a:effectLst/>
                        </a:rPr>
                        <a:t>34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268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11 </a:t>
                      </a:r>
                      <a:r>
                        <a:rPr lang="en-US" sz="1100" spc="-25">
                          <a:effectLst/>
                        </a:rPr>
                        <a:t>432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33695494"/>
                  </a:ext>
                </a:extLst>
              </a:tr>
              <a:tr h="258489">
                <a:tc>
                  <a:txBody>
                    <a:bodyPr/>
                    <a:lstStyle/>
                    <a:p>
                      <a:pPr marR="59690" algn="r">
                        <a:lnSpc>
                          <a:spcPts val="1160"/>
                        </a:lnSpc>
                        <a:spcBef>
                          <a:spcPts val="180"/>
                        </a:spcBef>
                        <a:spcAft>
                          <a:spcPts val="0"/>
                        </a:spcAft>
                      </a:pPr>
                      <a:r>
                        <a:rPr lang="en-US" sz="1100" spc="-25">
                          <a:effectLst/>
                        </a:rPr>
                        <a:t>35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1100" spc="-25">
                          <a:effectLst/>
                        </a:rPr>
                        <a:t>269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1100">
                          <a:effectLst/>
                        </a:rPr>
                        <a:t>4 </a:t>
                      </a:r>
                      <a:r>
                        <a:rPr lang="en-US" sz="1100" spc="-25">
                          <a:effectLst/>
                        </a:rPr>
                        <a:t>520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2729014"/>
                  </a:ext>
                </a:extLst>
              </a:tr>
              <a:tr h="261192">
                <a:tc>
                  <a:txBody>
                    <a:bodyPr/>
                    <a:lstStyle/>
                    <a:p>
                      <a:pPr marR="59690" algn="r">
                        <a:lnSpc>
                          <a:spcPts val="1170"/>
                        </a:lnSpc>
                        <a:spcBef>
                          <a:spcPts val="180"/>
                        </a:spcBef>
                        <a:spcAft>
                          <a:spcPts val="0"/>
                        </a:spcAft>
                      </a:pPr>
                      <a:r>
                        <a:rPr lang="en-US" sz="1100" spc="-25">
                          <a:effectLst/>
                        </a:rPr>
                        <a:t>36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1100" spc="-25">
                          <a:effectLst/>
                        </a:rPr>
                        <a:t>270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1100">
                          <a:effectLst/>
                        </a:rPr>
                        <a:t>8 </a:t>
                      </a:r>
                      <a:r>
                        <a:rPr lang="en-US" sz="1100" spc="-25">
                          <a:effectLst/>
                        </a:rPr>
                        <a:t>131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9408460"/>
                  </a:ext>
                </a:extLst>
              </a:tr>
              <a:tr h="258489">
                <a:tc>
                  <a:txBody>
                    <a:bodyPr/>
                    <a:lstStyle/>
                    <a:p>
                      <a:pPr marR="59690" algn="r">
                        <a:lnSpc>
                          <a:spcPts val="1170"/>
                        </a:lnSpc>
                        <a:spcBef>
                          <a:spcPts val="165"/>
                        </a:spcBef>
                        <a:spcAft>
                          <a:spcPts val="0"/>
                        </a:spcAft>
                      </a:pPr>
                      <a:r>
                        <a:rPr lang="en-US" sz="1100" spc="-25">
                          <a:effectLst/>
                        </a:rPr>
                        <a:t>37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3 </a:t>
                      </a:r>
                      <a:r>
                        <a:rPr lang="en-US" sz="1100" spc="-25">
                          <a:effectLst/>
                        </a:rPr>
                        <a:t>870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266268398"/>
                  </a:ext>
                </a:extLst>
              </a:tr>
              <a:tr h="258489">
                <a:tc>
                  <a:txBody>
                    <a:bodyPr/>
                    <a:lstStyle/>
                    <a:p>
                      <a:pPr marR="59690" algn="r">
                        <a:lnSpc>
                          <a:spcPts val="1170"/>
                        </a:lnSpc>
                        <a:spcBef>
                          <a:spcPts val="165"/>
                        </a:spcBef>
                        <a:spcAft>
                          <a:spcPts val="0"/>
                        </a:spcAft>
                      </a:pPr>
                      <a:r>
                        <a:rPr lang="en-US" sz="1100" spc="-25">
                          <a:effectLst/>
                        </a:rPr>
                        <a:t>38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3 </a:t>
                      </a:r>
                      <a:r>
                        <a:rPr lang="en-US" sz="1100" spc="-25">
                          <a:effectLst/>
                        </a:rPr>
                        <a:t>817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51153449"/>
                  </a:ext>
                </a:extLst>
              </a:tr>
              <a:tr h="258489">
                <a:tc>
                  <a:txBody>
                    <a:bodyPr/>
                    <a:lstStyle/>
                    <a:p>
                      <a:pPr marR="59690" algn="r">
                        <a:lnSpc>
                          <a:spcPts val="1160"/>
                        </a:lnSpc>
                        <a:spcBef>
                          <a:spcPts val="180"/>
                        </a:spcBef>
                        <a:spcAft>
                          <a:spcPts val="0"/>
                        </a:spcAft>
                      </a:pPr>
                      <a:r>
                        <a:rPr lang="en-US" sz="1100" spc="-25">
                          <a:effectLst/>
                        </a:rPr>
                        <a:t>39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3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6 </a:t>
                      </a:r>
                      <a:r>
                        <a:rPr lang="en-US" sz="1100" spc="-25">
                          <a:effectLst/>
                        </a:rPr>
                        <a:t>363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58987827"/>
                  </a:ext>
                </a:extLst>
              </a:tr>
              <a:tr h="258489">
                <a:tc>
                  <a:txBody>
                    <a:bodyPr/>
                    <a:lstStyle/>
                    <a:p>
                      <a:pPr marR="59690" algn="r">
                        <a:lnSpc>
                          <a:spcPts val="1160"/>
                        </a:lnSpc>
                        <a:spcBef>
                          <a:spcPts val="180"/>
                        </a:spcBef>
                        <a:spcAft>
                          <a:spcPts val="0"/>
                        </a:spcAft>
                      </a:pPr>
                      <a:r>
                        <a:rPr lang="en-US" sz="1100" spc="-25">
                          <a:effectLst/>
                        </a:rPr>
                        <a:t>40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6 </a:t>
                      </a:r>
                      <a:r>
                        <a:rPr lang="en-US" sz="1100" spc="-25">
                          <a:effectLst/>
                        </a:rPr>
                        <a:t>251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02361217"/>
                  </a:ext>
                </a:extLst>
              </a:tr>
              <a:tr h="258489">
                <a:tc>
                  <a:txBody>
                    <a:bodyPr/>
                    <a:lstStyle/>
                    <a:p>
                      <a:pPr marR="59690" algn="r">
                        <a:lnSpc>
                          <a:spcPts val="1160"/>
                        </a:lnSpc>
                        <a:spcBef>
                          <a:spcPts val="180"/>
                        </a:spcBef>
                        <a:spcAft>
                          <a:spcPts val="0"/>
                        </a:spcAft>
                      </a:pPr>
                      <a:r>
                        <a:rPr lang="en-US" sz="1100" spc="-25">
                          <a:effectLst/>
                        </a:rPr>
                        <a:t>41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1100" spc="-25">
                          <a:effectLst/>
                        </a:rPr>
                        <a:t>275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1100">
                          <a:effectLst/>
                        </a:rPr>
                        <a:t>9 </a:t>
                      </a:r>
                      <a:r>
                        <a:rPr lang="en-US" sz="1100" spc="-25">
                          <a:effectLst/>
                        </a:rPr>
                        <a:t>582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79225798"/>
                  </a:ext>
                </a:extLst>
              </a:tr>
              <a:tr h="260290">
                <a:tc>
                  <a:txBody>
                    <a:bodyPr/>
                    <a:lstStyle/>
                    <a:p>
                      <a:pPr marR="59690" algn="r">
                        <a:lnSpc>
                          <a:spcPts val="1170"/>
                        </a:lnSpc>
                        <a:spcBef>
                          <a:spcPts val="180"/>
                        </a:spcBef>
                        <a:spcAft>
                          <a:spcPts val="0"/>
                        </a:spcAft>
                      </a:pPr>
                      <a:r>
                        <a:rPr lang="en-US" sz="1100" spc="-25">
                          <a:effectLst/>
                        </a:rPr>
                        <a:t>42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1100" spc="-25">
                          <a:effectLst/>
                        </a:rPr>
                        <a:t>276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1100">
                          <a:effectLst/>
                        </a:rPr>
                        <a:t>8 </a:t>
                      </a:r>
                      <a:r>
                        <a:rPr lang="en-US" sz="1100" spc="-25">
                          <a:effectLst/>
                        </a:rPr>
                        <a:t>403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71948232"/>
                  </a:ext>
                </a:extLst>
              </a:tr>
              <a:tr h="258489">
                <a:tc>
                  <a:txBody>
                    <a:bodyPr/>
                    <a:lstStyle/>
                    <a:p>
                      <a:pPr marR="59690" algn="r">
                        <a:lnSpc>
                          <a:spcPts val="1170"/>
                        </a:lnSpc>
                        <a:spcBef>
                          <a:spcPts val="165"/>
                        </a:spcBef>
                        <a:spcAft>
                          <a:spcPts val="0"/>
                        </a:spcAft>
                      </a:pPr>
                      <a:r>
                        <a:rPr lang="en-US" sz="1100" spc="-25">
                          <a:effectLst/>
                        </a:rPr>
                        <a:t>43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11 </a:t>
                      </a:r>
                      <a:r>
                        <a:rPr lang="en-US" sz="1100" spc="-25">
                          <a:effectLst/>
                        </a:rPr>
                        <a:t>998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94044755"/>
                  </a:ext>
                </a:extLst>
              </a:tr>
              <a:tr h="259390">
                <a:tc>
                  <a:txBody>
                    <a:bodyPr/>
                    <a:lstStyle/>
                    <a:p>
                      <a:pPr marR="59690" algn="r">
                        <a:lnSpc>
                          <a:spcPts val="1170"/>
                        </a:lnSpc>
                        <a:spcBef>
                          <a:spcPts val="170"/>
                        </a:spcBef>
                        <a:spcAft>
                          <a:spcPts val="0"/>
                        </a:spcAft>
                      </a:pPr>
                      <a:r>
                        <a:rPr lang="en-US" sz="1100" spc="-25">
                          <a:effectLst/>
                        </a:rPr>
                        <a:t>44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5"/>
                        </a:spcBef>
                        <a:spcAft>
                          <a:spcPts val="0"/>
                        </a:spcAft>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5"/>
                        </a:spcBef>
                        <a:spcAft>
                          <a:spcPts val="0"/>
                        </a:spcAft>
                      </a:pPr>
                      <a:r>
                        <a:rPr lang="en-US" sz="1100" spc="-25">
                          <a:effectLst/>
                        </a:rPr>
                        <a:t>278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5"/>
                        </a:spcBef>
                        <a:spcAft>
                          <a:spcPts val="0"/>
                        </a:spcAft>
                      </a:pPr>
                      <a:r>
                        <a:rPr lang="en-US" sz="1100">
                          <a:effectLst/>
                        </a:rPr>
                        <a:t>11 </a:t>
                      </a:r>
                      <a:r>
                        <a:rPr lang="en-US" sz="1100" spc="-25">
                          <a:effectLst/>
                        </a:rPr>
                        <a:t>383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23934386"/>
                  </a:ext>
                </a:extLst>
              </a:tr>
              <a:tr h="258489">
                <a:tc>
                  <a:txBody>
                    <a:bodyPr/>
                    <a:lstStyle/>
                    <a:p>
                      <a:pPr marR="59690" algn="r">
                        <a:lnSpc>
                          <a:spcPts val="1160"/>
                        </a:lnSpc>
                        <a:spcBef>
                          <a:spcPts val="180"/>
                        </a:spcBef>
                        <a:spcAft>
                          <a:spcPts val="0"/>
                        </a:spcAft>
                      </a:pPr>
                      <a:r>
                        <a:rPr lang="en-US" sz="1100" spc="-25">
                          <a:effectLst/>
                        </a:rPr>
                        <a:t>45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279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12 </a:t>
                      </a:r>
                      <a:r>
                        <a:rPr lang="en-US" sz="1100" spc="-25">
                          <a:effectLst/>
                        </a:rPr>
                        <a:t>013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59404567"/>
                  </a:ext>
                </a:extLst>
              </a:tr>
              <a:tr h="258489">
                <a:tc>
                  <a:txBody>
                    <a:bodyPr/>
                    <a:lstStyle/>
                    <a:p>
                      <a:pPr marR="59690" algn="r">
                        <a:lnSpc>
                          <a:spcPts val="1160"/>
                        </a:lnSpc>
                        <a:spcBef>
                          <a:spcPts val="180"/>
                        </a:spcBef>
                        <a:spcAft>
                          <a:spcPts val="0"/>
                        </a:spcAft>
                      </a:pPr>
                      <a:r>
                        <a:rPr lang="en-US" sz="1100" spc="-25">
                          <a:effectLst/>
                        </a:rPr>
                        <a:t>46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a:effectLst/>
                        </a:rPr>
                        <a:t>Ezakheni</a:t>
                      </a:r>
                      <a:r>
                        <a:rPr lang="en-US" sz="1100" spc="-40">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1100" spc="-25">
                          <a:effectLst/>
                        </a:rPr>
                        <a:t>280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1100">
                          <a:effectLst/>
                        </a:rPr>
                        <a:t>12 </a:t>
                      </a:r>
                      <a:r>
                        <a:rPr lang="en-US" sz="1100" spc="-25">
                          <a:effectLst/>
                        </a:rPr>
                        <a:t>002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1100" spc="-10" dirty="0">
                          <a:effectLst/>
                        </a:rPr>
                        <a:t>Vacant</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118013166"/>
                  </a:ext>
                </a:extLst>
              </a:tr>
            </a:tbl>
          </a:graphicData>
        </a:graphic>
      </p:graphicFrame>
      <p:sp>
        <p:nvSpPr>
          <p:cNvPr id="4" name="Slide Number Placeholder 3">
            <a:extLst>
              <a:ext uri="{FF2B5EF4-FFF2-40B4-BE49-F238E27FC236}">
                <a16:creationId xmlns:a16="http://schemas.microsoft.com/office/drawing/2014/main" id="{0F1C3015-0CDC-D11B-2D87-B4E7FF378B4C}"/>
              </a:ext>
            </a:extLst>
          </p:cNvPr>
          <p:cNvSpPr>
            <a:spLocks noGrp="1"/>
          </p:cNvSpPr>
          <p:nvPr>
            <p:ph type="sldNum" sz="quarter" idx="12"/>
          </p:nvPr>
        </p:nvSpPr>
        <p:spPr/>
        <p:txBody>
          <a:bodyPr/>
          <a:lstStyle/>
          <a:p>
            <a:fld id="{CA1C9186-B4F7-4DCA-9C8F-C66CC488A244}" type="slidenum">
              <a:rPr lang="en-ZA" smtClean="0"/>
              <a:t>49</a:t>
            </a:fld>
            <a:endParaRPr lang="en-ZA"/>
          </a:p>
        </p:txBody>
      </p:sp>
      <p:sp>
        <p:nvSpPr>
          <p:cNvPr id="5" name="Google Shape;23080;p54">
            <a:extLst>
              <a:ext uri="{FF2B5EF4-FFF2-40B4-BE49-F238E27FC236}">
                <a16:creationId xmlns:a16="http://schemas.microsoft.com/office/drawing/2014/main" id="{687995BF-C800-2F0B-748A-C09D1185F77C}"/>
              </a:ext>
            </a:extLst>
          </p:cNvPr>
          <p:cNvSpPr txBox="1">
            <a:spLocks noGrp="1"/>
          </p:cNvSpPr>
          <p:nvPr>
            <p:ph type="title"/>
          </p:nvPr>
        </p:nvSpPr>
        <p:spPr>
          <a:xfrm>
            <a:off x="1662547" y="136525"/>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VACANT LAND : EZAKHENI INDUSTRIAL ESTATE</a:t>
            </a:r>
            <a:endParaRPr lang="en-US" sz="2000" b="1" dirty="0">
              <a:solidFill>
                <a:schemeClr val="bg1"/>
              </a:solidFill>
            </a:endParaRPr>
          </a:p>
        </p:txBody>
      </p:sp>
    </p:spTree>
    <p:extLst>
      <p:ext uri="{BB962C8B-B14F-4D97-AF65-F5344CB8AC3E}">
        <p14:creationId xmlns:p14="http://schemas.microsoft.com/office/powerpoint/2010/main" val="2159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ZA" b="1">
                <a:solidFill>
                  <a:schemeClr val="bg1"/>
                </a:solidFill>
              </a:rPr>
              <a:t>A3202 KWAMAKUTHA </a:t>
            </a:r>
            <a:r>
              <a:rPr lang="en-US" b="1">
                <a:solidFill>
                  <a:schemeClr val="bg1"/>
                </a:solidFill>
              </a:rPr>
              <a:t>- OVERVIEW</a:t>
            </a:r>
          </a:p>
        </p:txBody>
      </p:sp>
      <p:sp>
        <p:nvSpPr>
          <p:cNvPr id="23082" name="Google Shape;23082;p54"/>
          <p:cNvSpPr txBox="1">
            <a:spLocks noGrp="1"/>
          </p:cNvSpPr>
          <p:nvPr>
            <p:ph type="sldNum" sz="quarter" idx="12"/>
          </p:nvPr>
        </p:nvSpPr>
        <p:spPr>
          <a:xfrm>
            <a:off x="10640271" y="6570874"/>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5</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646331"/>
          </a:xfrm>
          <a:prstGeom prst="rect">
            <a:avLst/>
          </a:prstGeom>
          <a:solidFill>
            <a:schemeClr val="bg1">
              <a:lumMod val="85000"/>
            </a:schemeClr>
          </a:solidFill>
        </p:spPr>
        <p:txBody>
          <a:bodyPr wrap="square">
            <a:spAutoFit/>
          </a:bodyPr>
          <a:lstStyle/>
          <a:p>
            <a:pPr algn="l"/>
            <a:r>
              <a:rPr lang="en-US" sz="1800" b="0" i="0" u="none" strike="noStrike" baseline="0">
                <a:latin typeface="CIDFont+F1"/>
              </a:rPr>
              <a:t>A3202 </a:t>
            </a:r>
            <a:r>
              <a:rPr lang="en-US" sz="1800" b="0" i="0" u="none" strike="noStrike" baseline="0" err="1">
                <a:latin typeface="CIDFont+F1"/>
              </a:rPr>
              <a:t>Kwamakutha</a:t>
            </a:r>
            <a:r>
              <a:rPr lang="en-US" sz="1800" b="0" i="0" u="none" strike="noStrike" baseline="0">
                <a:latin typeface="CIDFont+F1"/>
              </a:rPr>
              <a:t> is an </a:t>
            </a:r>
            <a:r>
              <a:rPr lang="en-US" sz="1800" b="0" i="0" u="none" strike="noStrike" baseline="0">
                <a:latin typeface="CIDFont+F2"/>
              </a:rPr>
              <a:t>invaded commercial land </a:t>
            </a:r>
            <a:r>
              <a:rPr lang="en-US" sz="1800" b="0" i="0" u="none" strike="noStrike" baseline="0">
                <a:latin typeface="CIDFont+F1"/>
              </a:rPr>
              <a:t>located at </a:t>
            </a:r>
            <a:r>
              <a:rPr lang="en-US" sz="1800" b="0" i="0" u="none" strike="noStrike" baseline="0" err="1">
                <a:latin typeface="CIDFont+F1"/>
              </a:rPr>
              <a:t>Kwamakutha</a:t>
            </a:r>
            <a:r>
              <a:rPr lang="en-US" sz="1800" b="0" i="0" u="none" strike="noStrike" baseline="0">
                <a:latin typeface="CIDFont+F1"/>
              </a:rPr>
              <a:t> township, within the eThekwini </a:t>
            </a:r>
            <a:r>
              <a:rPr lang="en-ZA" sz="1800" b="0" i="0" u="none" strike="noStrike" baseline="0">
                <a:latin typeface="CIDFont+F1"/>
              </a:rPr>
              <a:t>Municipality, Durban, KwaZulu-Natal.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E99E8C8-B179-BF64-4569-533AFD3F6F6A}"/>
              </a:ext>
            </a:extLst>
          </p:cNvPr>
          <p:cNvSpPr txBox="1"/>
          <p:nvPr/>
        </p:nvSpPr>
        <p:spPr>
          <a:xfrm>
            <a:off x="5986278" y="1195926"/>
            <a:ext cx="6094886" cy="1815882"/>
          </a:xfrm>
          <a:prstGeom prst="rect">
            <a:avLst/>
          </a:prstGeom>
          <a:noFill/>
        </p:spPr>
        <p:txBody>
          <a:bodyPr wrap="square">
            <a:spAutoFit/>
          </a:bodyPr>
          <a:lstStyle/>
          <a:p>
            <a:pPr algn="l"/>
            <a:r>
              <a:rPr lang="en-US" sz="1400" b="0" i="0" u="none" strike="noStrike" baseline="0">
                <a:latin typeface="CIDFont+F1"/>
              </a:rPr>
              <a:t>Property is located at </a:t>
            </a:r>
            <a:r>
              <a:rPr lang="en-US" sz="1400" b="0" i="0" u="none" strike="noStrike" baseline="0" err="1">
                <a:latin typeface="CIDFont+F1"/>
              </a:rPr>
              <a:t>Kwamakutha</a:t>
            </a:r>
            <a:r>
              <a:rPr lang="en-US" sz="1400" b="0" i="0" u="none" strike="noStrike" baseline="0">
                <a:latin typeface="CIDFont+F1"/>
              </a:rPr>
              <a:t> township about 5 km away from Amanzimtoti.</a:t>
            </a:r>
          </a:p>
          <a:p>
            <a:pPr algn="l"/>
            <a:endParaRPr lang="en-US" sz="1400">
              <a:latin typeface="CIDFont+F1"/>
            </a:endParaRPr>
          </a:p>
          <a:p>
            <a:pPr algn="l"/>
            <a:r>
              <a:rPr lang="en-US" sz="1400" b="0" i="0" u="none" strike="noStrike" baseline="0">
                <a:latin typeface="CIDFont+F1"/>
              </a:rPr>
              <a:t>Erf A3202 is invaded by about 4 homesteads including an RDP house built by the local Municipality. A bigger portion of the land is invaded by a car wash consisting of 2 accompanying structures which are a block of residential rental units and an RDP house.</a:t>
            </a:r>
          </a:p>
          <a:p>
            <a:pPr algn="l"/>
            <a:endParaRPr kumimoji="0" lang="en-US" sz="1400" kern="1200" cap="none" spc="0" normalizeH="0" noProof="0">
              <a:ln>
                <a:noFill/>
              </a:ln>
              <a:solidFill>
                <a:srgbClr val="FF0000"/>
              </a:solidFill>
              <a:effectLst/>
              <a:uLnTx/>
              <a:uFillTx/>
              <a:latin typeface="CIDFont+F1"/>
              <a:ea typeface="+mn-ea"/>
              <a:cs typeface="+mn-cs"/>
            </a:endParaRPr>
          </a:p>
          <a:p>
            <a:pPr algn="l"/>
            <a:r>
              <a:rPr lang="en-US" sz="1400">
                <a:latin typeface="CIDFont+F1"/>
              </a:rPr>
              <a:t>Opportunity for small supermarket to be developed. </a:t>
            </a:r>
            <a:endParaRPr lang="en-ZA" sz="1400">
              <a:latin typeface="CIDFont+F1"/>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303244" y="4128825"/>
          <a:ext cx="3971824" cy="1981200"/>
        </p:xfrm>
        <a:graphic>
          <a:graphicData uri="http://schemas.openxmlformats.org/drawingml/2006/table">
            <a:tbl>
              <a:tblPr firstRow="1" bandRow="1">
                <a:tableStyleId>{5940675A-B579-460E-94D1-54222C63F5DA}</a:tableStyleId>
              </a:tblPr>
              <a:tblGrid>
                <a:gridCol w="1449415">
                  <a:extLst>
                    <a:ext uri="{9D8B030D-6E8A-4147-A177-3AD203B41FA5}">
                      <a16:colId xmlns:a16="http://schemas.microsoft.com/office/drawing/2014/main" val="944063566"/>
                    </a:ext>
                  </a:extLst>
                </a:gridCol>
                <a:gridCol w="2522409">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2309m</a:t>
                      </a:r>
                      <a:r>
                        <a:rPr lang="en-ZA" sz="1100" b="0" u="none" strike="noStrike" kern="1200" baseline="30000">
                          <a:solidFill>
                            <a:schemeClr val="dk1"/>
                          </a:solidFill>
                        </a:rPr>
                        <a:t>2</a:t>
                      </a:r>
                      <a:r>
                        <a:rPr lang="en-ZA" sz="1100" b="0" u="none" strike="noStrike" kern="1200" baseline="0">
                          <a:solidFill>
                            <a:schemeClr val="dk1"/>
                          </a:solidFill>
                        </a:rPr>
                        <a:t> </a:t>
                      </a:r>
                      <a:endParaRPr lang="en-ZA" sz="11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invaded</a:t>
                      </a: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800"/>
                    </a:p>
                  </a:txBody>
                  <a:tcPr/>
                </a:tc>
                <a:extLst>
                  <a:ext uri="{0D108BD9-81ED-4DB2-BD59-A6C34878D82A}">
                    <a16:rowId xmlns:a16="http://schemas.microsoft.com/office/drawing/2014/main" val="231499169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kern="1200" baseline="0">
                          <a:solidFill>
                            <a:schemeClr val="tx1"/>
                          </a:solidFill>
                          <a:latin typeface="+mn-lt"/>
                          <a:ea typeface="+mn-ea"/>
                          <a:cs typeface="+mn-cs"/>
                        </a:rPr>
                        <a:t>None</a:t>
                      </a:r>
                      <a:endParaRPr lang="en-ZA" sz="8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3642513467"/>
                  </a:ext>
                </a:extLst>
              </a:tr>
            </a:tbl>
          </a:graphicData>
        </a:graphic>
      </p:graphicFrame>
      <p:pic>
        <p:nvPicPr>
          <p:cNvPr id="4" name="Picture 3">
            <a:extLst>
              <a:ext uri="{FF2B5EF4-FFF2-40B4-BE49-F238E27FC236}">
                <a16:creationId xmlns:a16="http://schemas.microsoft.com/office/drawing/2014/main" id="{ADD63280-158C-1A65-8789-55187F5445C1}"/>
              </a:ext>
            </a:extLst>
          </p:cNvPr>
          <p:cNvPicPr>
            <a:picLocks noChangeAspect="1"/>
          </p:cNvPicPr>
          <p:nvPr/>
        </p:nvPicPr>
        <p:blipFill>
          <a:blip r:embed="rId3"/>
          <a:stretch>
            <a:fillRect/>
          </a:stretch>
        </p:blipFill>
        <p:spPr>
          <a:xfrm>
            <a:off x="304032" y="1211132"/>
            <a:ext cx="5459459" cy="2728196"/>
          </a:xfrm>
          <a:prstGeom prst="rect">
            <a:avLst/>
          </a:prstGeom>
        </p:spPr>
      </p:pic>
      <p:pic>
        <p:nvPicPr>
          <p:cNvPr id="9" name="Picture 8">
            <a:extLst>
              <a:ext uri="{FF2B5EF4-FFF2-40B4-BE49-F238E27FC236}">
                <a16:creationId xmlns:a16="http://schemas.microsoft.com/office/drawing/2014/main" id="{C3B324E9-9915-01F6-5765-80B6D97657A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8286774" y="3563058"/>
            <a:ext cx="3711262" cy="3007816"/>
          </a:xfrm>
          <a:prstGeom prst="rect">
            <a:avLst/>
          </a:prstGeom>
        </p:spPr>
      </p:pic>
      <p:pic>
        <p:nvPicPr>
          <p:cNvPr id="5" name="Picture 4">
            <a:extLst>
              <a:ext uri="{FF2B5EF4-FFF2-40B4-BE49-F238E27FC236}">
                <a16:creationId xmlns:a16="http://schemas.microsoft.com/office/drawing/2014/main" id="{0EDDA9EE-8B20-9953-F2AD-8CDC8C1FFB0D}"/>
              </a:ext>
            </a:extLst>
          </p:cNvPr>
          <p:cNvPicPr>
            <a:picLocks noChangeAspect="1"/>
          </p:cNvPicPr>
          <p:nvPr/>
        </p:nvPicPr>
        <p:blipFill>
          <a:blip r:embed="rId6"/>
          <a:stretch>
            <a:fillRect/>
          </a:stretch>
        </p:blipFill>
        <p:spPr>
          <a:xfrm>
            <a:off x="4886272" y="3615517"/>
            <a:ext cx="3084477" cy="3007816"/>
          </a:xfrm>
          <a:prstGeom prst="rect">
            <a:avLst/>
          </a:prstGeom>
        </p:spPr>
      </p:pic>
    </p:spTree>
    <p:extLst>
      <p:ext uri="{BB962C8B-B14F-4D97-AF65-F5344CB8AC3E}">
        <p14:creationId xmlns:p14="http://schemas.microsoft.com/office/powerpoint/2010/main" val="36039954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DDA25B1-DF32-152A-0FB3-04227C14C686}"/>
              </a:ext>
            </a:extLst>
          </p:cNvPr>
          <p:cNvGraphicFramePr>
            <a:graphicFrameLocks noGrp="1"/>
          </p:cNvGraphicFramePr>
          <p:nvPr>
            <p:ph idx="1"/>
            <p:extLst>
              <p:ext uri="{D42A27DB-BD31-4B8C-83A1-F6EECF244321}">
                <p14:modId xmlns:p14="http://schemas.microsoft.com/office/powerpoint/2010/main" val="1495981806"/>
              </p:ext>
            </p:extLst>
          </p:nvPr>
        </p:nvGraphicFramePr>
        <p:xfrm>
          <a:off x="1662548" y="796413"/>
          <a:ext cx="8908470" cy="5758045"/>
        </p:xfrm>
        <a:graphic>
          <a:graphicData uri="http://schemas.openxmlformats.org/drawingml/2006/table">
            <a:tbl>
              <a:tblPr firstRow="1" firstCol="1" lastRow="1" lastCol="1" bandRow="1" bandCol="1">
                <a:tableStyleId>{5C22544A-7EE6-4342-B048-85BDC9FD1C3A}</a:tableStyleId>
              </a:tblPr>
              <a:tblGrid>
                <a:gridCol w="840794">
                  <a:extLst>
                    <a:ext uri="{9D8B030D-6E8A-4147-A177-3AD203B41FA5}">
                      <a16:colId xmlns:a16="http://schemas.microsoft.com/office/drawing/2014/main" val="599435323"/>
                    </a:ext>
                  </a:extLst>
                </a:gridCol>
                <a:gridCol w="3227664">
                  <a:extLst>
                    <a:ext uri="{9D8B030D-6E8A-4147-A177-3AD203B41FA5}">
                      <a16:colId xmlns:a16="http://schemas.microsoft.com/office/drawing/2014/main" val="2063148309"/>
                    </a:ext>
                  </a:extLst>
                </a:gridCol>
                <a:gridCol w="902123">
                  <a:extLst>
                    <a:ext uri="{9D8B030D-6E8A-4147-A177-3AD203B41FA5}">
                      <a16:colId xmlns:a16="http://schemas.microsoft.com/office/drawing/2014/main" val="3407992218"/>
                    </a:ext>
                  </a:extLst>
                </a:gridCol>
                <a:gridCol w="1926906">
                  <a:extLst>
                    <a:ext uri="{9D8B030D-6E8A-4147-A177-3AD203B41FA5}">
                      <a16:colId xmlns:a16="http://schemas.microsoft.com/office/drawing/2014/main" val="1357836062"/>
                    </a:ext>
                  </a:extLst>
                </a:gridCol>
                <a:gridCol w="1097978">
                  <a:extLst>
                    <a:ext uri="{9D8B030D-6E8A-4147-A177-3AD203B41FA5}">
                      <a16:colId xmlns:a16="http://schemas.microsoft.com/office/drawing/2014/main" val="3997444998"/>
                    </a:ext>
                  </a:extLst>
                </a:gridCol>
                <a:gridCol w="913005">
                  <a:extLst>
                    <a:ext uri="{9D8B030D-6E8A-4147-A177-3AD203B41FA5}">
                      <a16:colId xmlns:a16="http://schemas.microsoft.com/office/drawing/2014/main" val="277438010"/>
                    </a:ext>
                  </a:extLst>
                </a:gridCol>
              </a:tblGrid>
              <a:tr h="168263">
                <a:tc>
                  <a:txBody>
                    <a:bodyPr/>
                    <a:lstStyle/>
                    <a:p>
                      <a:pPr marR="59690" algn="r">
                        <a:lnSpc>
                          <a:spcPts val="1160"/>
                        </a:lnSpc>
                        <a:spcBef>
                          <a:spcPts val="180"/>
                        </a:spcBef>
                        <a:spcAft>
                          <a:spcPts val="0"/>
                        </a:spcAft>
                      </a:pPr>
                      <a:r>
                        <a:rPr lang="en-US" sz="700" spc="-25">
                          <a:effectLst/>
                        </a:rPr>
                        <a:t>47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283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8 </a:t>
                      </a:r>
                      <a:r>
                        <a:rPr lang="en-US" sz="700" spc="-25">
                          <a:effectLst/>
                        </a:rPr>
                        <a:t>236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27910244"/>
                  </a:ext>
                </a:extLst>
              </a:tr>
              <a:tr h="157333">
                <a:tc>
                  <a:txBody>
                    <a:bodyPr/>
                    <a:lstStyle/>
                    <a:p>
                      <a:pPr marR="59690" algn="r">
                        <a:lnSpc>
                          <a:spcPts val="1160"/>
                        </a:lnSpc>
                        <a:spcBef>
                          <a:spcPts val="180"/>
                        </a:spcBef>
                        <a:spcAft>
                          <a:spcPts val="0"/>
                        </a:spcAft>
                      </a:pPr>
                      <a:r>
                        <a:rPr lang="en-US" sz="700" spc="-25">
                          <a:effectLst/>
                        </a:rPr>
                        <a:t>48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308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33 </a:t>
                      </a:r>
                      <a:r>
                        <a:rPr lang="en-US" sz="700" spc="-25">
                          <a:effectLst/>
                        </a:rPr>
                        <a:t>312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29183824"/>
                  </a:ext>
                </a:extLst>
              </a:tr>
              <a:tr h="157333">
                <a:tc>
                  <a:txBody>
                    <a:bodyPr/>
                    <a:lstStyle/>
                    <a:p>
                      <a:pPr marR="59690" algn="r">
                        <a:lnSpc>
                          <a:spcPts val="1160"/>
                        </a:lnSpc>
                        <a:spcBef>
                          <a:spcPts val="180"/>
                        </a:spcBef>
                        <a:spcAft>
                          <a:spcPts val="0"/>
                        </a:spcAft>
                      </a:pPr>
                      <a:r>
                        <a:rPr lang="en-US" sz="700" spc="-25">
                          <a:effectLst/>
                        </a:rPr>
                        <a:t>49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442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14 </a:t>
                      </a:r>
                      <a:r>
                        <a:rPr lang="en-US" sz="700" spc="-25">
                          <a:effectLst/>
                        </a:rPr>
                        <a:t>656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896611005"/>
                  </a:ext>
                </a:extLst>
              </a:tr>
              <a:tr h="168263">
                <a:tc>
                  <a:txBody>
                    <a:bodyPr/>
                    <a:lstStyle/>
                    <a:p>
                      <a:pPr marR="59690" algn="r">
                        <a:lnSpc>
                          <a:spcPts val="1170"/>
                        </a:lnSpc>
                        <a:spcBef>
                          <a:spcPts val="180"/>
                        </a:spcBef>
                        <a:spcAft>
                          <a:spcPts val="0"/>
                        </a:spcAft>
                      </a:pPr>
                      <a:r>
                        <a:rPr lang="en-US" sz="700" spc="-25">
                          <a:effectLst/>
                        </a:rPr>
                        <a:t>50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445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700">
                          <a:effectLst/>
                        </a:rPr>
                        <a:t>13 </a:t>
                      </a:r>
                      <a:r>
                        <a:rPr lang="en-US" sz="700" spc="-25">
                          <a:effectLst/>
                        </a:rPr>
                        <a:t>281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69361635"/>
                  </a:ext>
                </a:extLst>
              </a:tr>
              <a:tr h="168263">
                <a:tc>
                  <a:txBody>
                    <a:bodyPr/>
                    <a:lstStyle/>
                    <a:p>
                      <a:pPr marR="59690" algn="r">
                        <a:lnSpc>
                          <a:spcPts val="1170"/>
                        </a:lnSpc>
                        <a:spcBef>
                          <a:spcPts val="165"/>
                        </a:spcBef>
                        <a:spcAft>
                          <a:spcPts val="0"/>
                        </a:spcAft>
                      </a:pPr>
                      <a:r>
                        <a:rPr lang="en-US" sz="700" spc="-25">
                          <a:effectLst/>
                        </a:rPr>
                        <a:t>51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446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13 </a:t>
                      </a:r>
                      <a:r>
                        <a:rPr lang="en-US" sz="700" spc="-25">
                          <a:effectLst/>
                        </a:rPr>
                        <a:t>612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22688459"/>
                  </a:ext>
                </a:extLst>
              </a:tr>
              <a:tr h="168263">
                <a:tc>
                  <a:txBody>
                    <a:bodyPr/>
                    <a:lstStyle/>
                    <a:p>
                      <a:pPr marR="59690" algn="r">
                        <a:lnSpc>
                          <a:spcPts val="1170"/>
                        </a:lnSpc>
                        <a:spcBef>
                          <a:spcPts val="165"/>
                        </a:spcBef>
                        <a:spcAft>
                          <a:spcPts val="0"/>
                        </a:spcAft>
                      </a:pPr>
                      <a:r>
                        <a:rPr lang="en-US" sz="700" spc="-25">
                          <a:effectLst/>
                        </a:rPr>
                        <a:t>52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dirty="0" err="1">
                          <a:effectLst/>
                        </a:rPr>
                        <a:t>Ezakheni</a:t>
                      </a:r>
                      <a:r>
                        <a:rPr lang="en-US" sz="700" spc="-40" dirty="0">
                          <a:effectLst/>
                        </a:rPr>
                        <a:t> </a:t>
                      </a:r>
                      <a:r>
                        <a:rPr lang="en-US" sz="700" dirty="0">
                          <a:effectLst/>
                        </a:rPr>
                        <a:t>Industrial</a:t>
                      </a:r>
                      <a:r>
                        <a:rPr lang="en-US" sz="700" spc="-40" dirty="0">
                          <a:effectLst/>
                        </a:rPr>
                        <a:t> </a:t>
                      </a:r>
                      <a:r>
                        <a:rPr lang="en-US" sz="700" spc="-10" dirty="0">
                          <a:effectLst/>
                        </a:rPr>
                        <a:t>Estate</a:t>
                      </a:r>
                      <a:endParaRPr lang="en-ZA" sz="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447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14 </a:t>
                      </a:r>
                      <a:r>
                        <a:rPr lang="en-US" sz="700" spc="-25">
                          <a:effectLst/>
                        </a:rPr>
                        <a:t>099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77769667"/>
                  </a:ext>
                </a:extLst>
              </a:tr>
              <a:tr h="168263">
                <a:tc>
                  <a:txBody>
                    <a:bodyPr/>
                    <a:lstStyle/>
                    <a:p>
                      <a:pPr marR="59690" algn="r">
                        <a:lnSpc>
                          <a:spcPts val="1160"/>
                        </a:lnSpc>
                        <a:spcBef>
                          <a:spcPts val="180"/>
                        </a:spcBef>
                        <a:spcAft>
                          <a:spcPts val="0"/>
                        </a:spcAft>
                      </a:pPr>
                      <a:r>
                        <a:rPr lang="en-US" sz="700" spc="-25">
                          <a:effectLst/>
                        </a:rPr>
                        <a:t>53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448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14 </a:t>
                      </a:r>
                      <a:r>
                        <a:rPr lang="en-US" sz="700" spc="-25">
                          <a:effectLst/>
                        </a:rPr>
                        <a:t>135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45409508"/>
                  </a:ext>
                </a:extLst>
              </a:tr>
              <a:tr h="157333">
                <a:tc>
                  <a:txBody>
                    <a:bodyPr/>
                    <a:lstStyle/>
                    <a:p>
                      <a:pPr marR="59690" algn="r">
                        <a:lnSpc>
                          <a:spcPts val="1160"/>
                        </a:lnSpc>
                        <a:spcBef>
                          <a:spcPts val="180"/>
                        </a:spcBef>
                        <a:spcAft>
                          <a:spcPts val="0"/>
                        </a:spcAft>
                      </a:pPr>
                      <a:r>
                        <a:rPr lang="en-US" sz="700" spc="-25">
                          <a:effectLst/>
                        </a:rPr>
                        <a:t>54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449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13 </a:t>
                      </a:r>
                      <a:r>
                        <a:rPr lang="en-US" sz="700" spc="-25">
                          <a:effectLst/>
                        </a:rPr>
                        <a:t>249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9053121"/>
                  </a:ext>
                </a:extLst>
              </a:tr>
              <a:tr h="157333">
                <a:tc>
                  <a:txBody>
                    <a:bodyPr/>
                    <a:lstStyle/>
                    <a:p>
                      <a:pPr marR="59690" algn="r">
                        <a:lnSpc>
                          <a:spcPts val="1160"/>
                        </a:lnSpc>
                        <a:spcBef>
                          <a:spcPts val="180"/>
                        </a:spcBef>
                        <a:spcAft>
                          <a:spcPts val="0"/>
                        </a:spcAft>
                      </a:pPr>
                      <a:r>
                        <a:rPr lang="en-US" sz="700" spc="-25">
                          <a:effectLst/>
                        </a:rPr>
                        <a:t>55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450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18 </a:t>
                      </a:r>
                      <a:r>
                        <a:rPr lang="en-US" sz="700" spc="-25">
                          <a:effectLst/>
                        </a:rPr>
                        <a:t>090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80053818"/>
                  </a:ext>
                </a:extLst>
              </a:tr>
              <a:tr h="168263">
                <a:tc>
                  <a:txBody>
                    <a:bodyPr/>
                    <a:lstStyle/>
                    <a:p>
                      <a:pPr marR="59690" algn="r">
                        <a:lnSpc>
                          <a:spcPts val="1170"/>
                        </a:lnSpc>
                        <a:spcBef>
                          <a:spcPts val="180"/>
                        </a:spcBef>
                        <a:spcAft>
                          <a:spcPts val="0"/>
                        </a:spcAft>
                      </a:pPr>
                      <a:r>
                        <a:rPr lang="en-US" sz="700" spc="-25">
                          <a:effectLst/>
                        </a:rPr>
                        <a:t>56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340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700">
                          <a:effectLst/>
                        </a:rPr>
                        <a:t>4 </a:t>
                      </a:r>
                      <a:r>
                        <a:rPr lang="en-US" sz="700" spc="-25">
                          <a:effectLst/>
                        </a:rPr>
                        <a:t>664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3790899"/>
                  </a:ext>
                </a:extLst>
              </a:tr>
              <a:tr h="168263">
                <a:tc>
                  <a:txBody>
                    <a:bodyPr/>
                    <a:lstStyle/>
                    <a:p>
                      <a:pPr marR="59690" algn="r">
                        <a:lnSpc>
                          <a:spcPts val="1170"/>
                        </a:lnSpc>
                        <a:spcBef>
                          <a:spcPts val="165"/>
                        </a:spcBef>
                        <a:spcAft>
                          <a:spcPts val="0"/>
                        </a:spcAft>
                      </a:pPr>
                      <a:r>
                        <a:rPr lang="en-US" sz="700" spc="-25">
                          <a:effectLst/>
                        </a:rPr>
                        <a:t>57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351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9 </a:t>
                      </a:r>
                      <a:r>
                        <a:rPr lang="en-US" sz="700" spc="-25">
                          <a:effectLst/>
                        </a:rPr>
                        <a:t>125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2208662"/>
                  </a:ext>
                </a:extLst>
              </a:tr>
              <a:tr h="168263">
                <a:tc>
                  <a:txBody>
                    <a:bodyPr/>
                    <a:lstStyle/>
                    <a:p>
                      <a:pPr marR="59690" algn="r">
                        <a:lnSpc>
                          <a:spcPts val="1170"/>
                        </a:lnSpc>
                        <a:spcBef>
                          <a:spcPts val="165"/>
                        </a:spcBef>
                        <a:spcAft>
                          <a:spcPts val="0"/>
                        </a:spcAft>
                      </a:pPr>
                      <a:r>
                        <a:rPr lang="en-US" sz="700" spc="-25">
                          <a:effectLst/>
                        </a:rPr>
                        <a:t>58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364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12 </a:t>
                      </a:r>
                      <a:r>
                        <a:rPr lang="en-US" sz="700" spc="-25">
                          <a:effectLst/>
                        </a:rPr>
                        <a:t>312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79685870"/>
                  </a:ext>
                </a:extLst>
              </a:tr>
              <a:tr h="168263">
                <a:tc>
                  <a:txBody>
                    <a:bodyPr/>
                    <a:lstStyle/>
                    <a:p>
                      <a:pPr marR="59690" algn="r">
                        <a:lnSpc>
                          <a:spcPts val="1160"/>
                        </a:lnSpc>
                        <a:spcBef>
                          <a:spcPts val="180"/>
                        </a:spcBef>
                        <a:spcAft>
                          <a:spcPts val="0"/>
                        </a:spcAft>
                      </a:pPr>
                      <a:r>
                        <a:rPr lang="en-US" sz="700" spc="-25">
                          <a:effectLst/>
                        </a:rPr>
                        <a:t>59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464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18 </a:t>
                      </a:r>
                      <a:r>
                        <a:rPr lang="en-US" sz="700" spc="-25">
                          <a:effectLst/>
                        </a:rPr>
                        <a:t>059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59110979"/>
                  </a:ext>
                </a:extLst>
              </a:tr>
              <a:tr h="157333">
                <a:tc>
                  <a:txBody>
                    <a:bodyPr/>
                    <a:lstStyle/>
                    <a:p>
                      <a:pPr marR="59690" algn="r">
                        <a:lnSpc>
                          <a:spcPts val="1160"/>
                        </a:lnSpc>
                        <a:spcBef>
                          <a:spcPts val="180"/>
                        </a:spcBef>
                        <a:spcAft>
                          <a:spcPts val="0"/>
                        </a:spcAft>
                      </a:pPr>
                      <a:r>
                        <a:rPr lang="en-US" sz="700" spc="-25">
                          <a:effectLst/>
                        </a:rPr>
                        <a:t>60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383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7 </a:t>
                      </a:r>
                      <a:r>
                        <a:rPr lang="en-US" sz="700" spc="-25">
                          <a:effectLst/>
                        </a:rPr>
                        <a:t>331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15236539"/>
                  </a:ext>
                </a:extLst>
              </a:tr>
              <a:tr h="157333">
                <a:tc>
                  <a:txBody>
                    <a:bodyPr/>
                    <a:lstStyle/>
                    <a:p>
                      <a:pPr marR="59690" algn="r">
                        <a:lnSpc>
                          <a:spcPts val="1160"/>
                        </a:lnSpc>
                        <a:spcBef>
                          <a:spcPts val="180"/>
                        </a:spcBef>
                        <a:spcAft>
                          <a:spcPts val="0"/>
                        </a:spcAft>
                      </a:pPr>
                      <a:r>
                        <a:rPr lang="en-US" sz="700" spc="-25">
                          <a:effectLst/>
                        </a:rPr>
                        <a:t>61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385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7 </a:t>
                      </a:r>
                      <a:r>
                        <a:rPr lang="en-US" sz="700" spc="-25">
                          <a:effectLst/>
                        </a:rPr>
                        <a:t>381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4823158"/>
                  </a:ext>
                </a:extLst>
              </a:tr>
              <a:tr h="168263">
                <a:tc>
                  <a:txBody>
                    <a:bodyPr/>
                    <a:lstStyle/>
                    <a:p>
                      <a:pPr marR="59690" algn="r">
                        <a:lnSpc>
                          <a:spcPts val="1170"/>
                        </a:lnSpc>
                        <a:spcBef>
                          <a:spcPts val="180"/>
                        </a:spcBef>
                        <a:spcAft>
                          <a:spcPts val="0"/>
                        </a:spcAft>
                      </a:pPr>
                      <a:r>
                        <a:rPr lang="en-US" sz="700" spc="-25">
                          <a:effectLst/>
                        </a:rPr>
                        <a:t>62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390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700">
                          <a:effectLst/>
                        </a:rPr>
                        <a:t>12 </a:t>
                      </a:r>
                      <a:r>
                        <a:rPr lang="en-US" sz="700" spc="-25">
                          <a:effectLst/>
                        </a:rPr>
                        <a:t>545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70300728"/>
                  </a:ext>
                </a:extLst>
              </a:tr>
              <a:tr h="168263">
                <a:tc>
                  <a:txBody>
                    <a:bodyPr/>
                    <a:lstStyle/>
                    <a:p>
                      <a:pPr marR="59690" algn="r">
                        <a:lnSpc>
                          <a:spcPts val="1170"/>
                        </a:lnSpc>
                        <a:spcBef>
                          <a:spcPts val="165"/>
                        </a:spcBef>
                        <a:spcAft>
                          <a:spcPts val="0"/>
                        </a:spcAft>
                      </a:pPr>
                      <a:r>
                        <a:rPr lang="en-US" sz="700" spc="-25">
                          <a:effectLst/>
                        </a:rPr>
                        <a:t>63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391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7 </a:t>
                      </a:r>
                      <a:r>
                        <a:rPr lang="en-US" sz="700" spc="-25">
                          <a:effectLst/>
                        </a:rPr>
                        <a:t>346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0448347"/>
                  </a:ext>
                </a:extLst>
              </a:tr>
              <a:tr h="168263">
                <a:tc>
                  <a:txBody>
                    <a:bodyPr/>
                    <a:lstStyle/>
                    <a:p>
                      <a:pPr marR="59690" algn="r">
                        <a:lnSpc>
                          <a:spcPts val="1170"/>
                        </a:lnSpc>
                        <a:spcBef>
                          <a:spcPts val="165"/>
                        </a:spcBef>
                        <a:spcAft>
                          <a:spcPts val="0"/>
                        </a:spcAft>
                      </a:pPr>
                      <a:r>
                        <a:rPr lang="en-US" sz="700" spc="-25">
                          <a:effectLst/>
                        </a:rPr>
                        <a:t>64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393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6 </a:t>
                      </a:r>
                      <a:r>
                        <a:rPr lang="en-US" sz="700" spc="-25">
                          <a:effectLst/>
                        </a:rPr>
                        <a:t>843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07583270"/>
                  </a:ext>
                </a:extLst>
              </a:tr>
              <a:tr h="168263">
                <a:tc>
                  <a:txBody>
                    <a:bodyPr/>
                    <a:lstStyle/>
                    <a:p>
                      <a:pPr marR="59690" algn="r">
                        <a:lnSpc>
                          <a:spcPts val="1160"/>
                        </a:lnSpc>
                        <a:spcBef>
                          <a:spcPts val="180"/>
                        </a:spcBef>
                        <a:spcAft>
                          <a:spcPts val="0"/>
                        </a:spcAft>
                      </a:pPr>
                      <a:r>
                        <a:rPr lang="en-US" sz="700" spc="-25">
                          <a:effectLst/>
                        </a:rPr>
                        <a:t>65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394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8 </a:t>
                      </a:r>
                      <a:r>
                        <a:rPr lang="en-US" sz="700" spc="-25">
                          <a:effectLst/>
                        </a:rPr>
                        <a:t>346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57615"/>
                  </a:ext>
                </a:extLst>
              </a:tr>
              <a:tr h="157333">
                <a:tc>
                  <a:txBody>
                    <a:bodyPr/>
                    <a:lstStyle/>
                    <a:p>
                      <a:pPr marR="59690" algn="r">
                        <a:lnSpc>
                          <a:spcPts val="1160"/>
                        </a:lnSpc>
                        <a:spcBef>
                          <a:spcPts val="180"/>
                        </a:spcBef>
                        <a:spcAft>
                          <a:spcPts val="0"/>
                        </a:spcAft>
                      </a:pPr>
                      <a:r>
                        <a:rPr lang="en-US" sz="700" spc="-25">
                          <a:effectLst/>
                        </a:rPr>
                        <a:t>66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395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10 </a:t>
                      </a:r>
                      <a:r>
                        <a:rPr lang="en-US" sz="700" spc="-25">
                          <a:effectLst/>
                        </a:rPr>
                        <a:t>490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69122697"/>
                  </a:ext>
                </a:extLst>
              </a:tr>
              <a:tr h="157333">
                <a:tc>
                  <a:txBody>
                    <a:bodyPr/>
                    <a:lstStyle/>
                    <a:p>
                      <a:pPr marR="59690" algn="r">
                        <a:lnSpc>
                          <a:spcPts val="1160"/>
                        </a:lnSpc>
                        <a:spcBef>
                          <a:spcPts val="180"/>
                        </a:spcBef>
                        <a:spcAft>
                          <a:spcPts val="0"/>
                        </a:spcAft>
                      </a:pPr>
                      <a:r>
                        <a:rPr lang="en-US" sz="700" spc="-25">
                          <a:effectLst/>
                        </a:rPr>
                        <a:t>67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396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10 </a:t>
                      </a:r>
                      <a:r>
                        <a:rPr lang="en-US" sz="700" spc="-25">
                          <a:effectLst/>
                        </a:rPr>
                        <a:t>464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57492466"/>
                  </a:ext>
                </a:extLst>
              </a:tr>
              <a:tr h="168263">
                <a:tc>
                  <a:txBody>
                    <a:bodyPr/>
                    <a:lstStyle/>
                    <a:p>
                      <a:pPr marR="59690" algn="r">
                        <a:lnSpc>
                          <a:spcPts val="1170"/>
                        </a:lnSpc>
                        <a:spcBef>
                          <a:spcPts val="180"/>
                        </a:spcBef>
                        <a:spcAft>
                          <a:spcPts val="0"/>
                        </a:spcAft>
                      </a:pPr>
                      <a:r>
                        <a:rPr lang="en-US" sz="700" spc="-25">
                          <a:effectLst/>
                        </a:rPr>
                        <a:t>68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397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700">
                          <a:effectLst/>
                        </a:rPr>
                        <a:t>44 </a:t>
                      </a:r>
                      <a:r>
                        <a:rPr lang="en-US" sz="700" spc="-25">
                          <a:effectLst/>
                        </a:rPr>
                        <a:t>735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84372763"/>
                  </a:ext>
                </a:extLst>
              </a:tr>
              <a:tr h="168263">
                <a:tc>
                  <a:txBody>
                    <a:bodyPr/>
                    <a:lstStyle/>
                    <a:p>
                      <a:pPr marR="59690" algn="r">
                        <a:lnSpc>
                          <a:spcPts val="1170"/>
                        </a:lnSpc>
                        <a:spcBef>
                          <a:spcPts val="165"/>
                        </a:spcBef>
                        <a:spcAft>
                          <a:spcPts val="0"/>
                        </a:spcAft>
                      </a:pPr>
                      <a:r>
                        <a:rPr lang="en-US" sz="700" spc="-25">
                          <a:effectLst/>
                        </a:rPr>
                        <a:t>69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398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6 </a:t>
                      </a:r>
                      <a:r>
                        <a:rPr lang="en-US" sz="700" spc="-25">
                          <a:effectLst/>
                        </a:rPr>
                        <a:t>588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281877479"/>
                  </a:ext>
                </a:extLst>
              </a:tr>
              <a:tr h="168263">
                <a:tc>
                  <a:txBody>
                    <a:bodyPr/>
                    <a:lstStyle/>
                    <a:p>
                      <a:pPr marR="59690" algn="r">
                        <a:lnSpc>
                          <a:spcPts val="1170"/>
                        </a:lnSpc>
                        <a:spcBef>
                          <a:spcPts val="165"/>
                        </a:spcBef>
                        <a:spcAft>
                          <a:spcPts val="0"/>
                        </a:spcAft>
                      </a:pPr>
                      <a:r>
                        <a:rPr lang="en-US" sz="700" spc="-25">
                          <a:effectLst/>
                        </a:rPr>
                        <a:t>70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400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13 </a:t>
                      </a:r>
                      <a:r>
                        <a:rPr lang="en-US" sz="700" spc="-25">
                          <a:effectLst/>
                        </a:rPr>
                        <a:t>024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544787008"/>
                  </a:ext>
                </a:extLst>
              </a:tr>
              <a:tr h="168263">
                <a:tc>
                  <a:txBody>
                    <a:bodyPr/>
                    <a:lstStyle/>
                    <a:p>
                      <a:pPr marR="59690" algn="r">
                        <a:lnSpc>
                          <a:spcPts val="1160"/>
                        </a:lnSpc>
                        <a:spcBef>
                          <a:spcPts val="180"/>
                        </a:spcBef>
                        <a:spcAft>
                          <a:spcPts val="0"/>
                        </a:spcAft>
                      </a:pPr>
                      <a:r>
                        <a:rPr lang="en-US" sz="700" spc="-25">
                          <a:effectLst/>
                        </a:rPr>
                        <a:t>71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401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11 </a:t>
                      </a:r>
                      <a:r>
                        <a:rPr lang="en-US" sz="700" spc="-25">
                          <a:effectLst/>
                        </a:rPr>
                        <a:t>356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0448312"/>
                  </a:ext>
                </a:extLst>
              </a:tr>
              <a:tr h="157333">
                <a:tc>
                  <a:txBody>
                    <a:bodyPr/>
                    <a:lstStyle/>
                    <a:p>
                      <a:pPr marR="59690" algn="r">
                        <a:lnSpc>
                          <a:spcPts val="1160"/>
                        </a:lnSpc>
                        <a:spcBef>
                          <a:spcPts val="180"/>
                        </a:spcBef>
                        <a:spcAft>
                          <a:spcPts val="0"/>
                        </a:spcAft>
                      </a:pPr>
                      <a:r>
                        <a:rPr lang="en-US" sz="700" spc="-25">
                          <a:effectLst/>
                        </a:rPr>
                        <a:t>72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402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8 </a:t>
                      </a:r>
                      <a:r>
                        <a:rPr lang="en-US" sz="700" spc="-25">
                          <a:effectLst/>
                        </a:rPr>
                        <a:t>408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167003275"/>
                  </a:ext>
                </a:extLst>
              </a:tr>
              <a:tr h="157333">
                <a:tc>
                  <a:txBody>
                    <a:bodyPr/>
                    <a:lstStyle/>
                    <a:p>
                      <a:pPr marR="59690" algn="r">
                        <a:lnSpc>
                          <a:spcPts val="1160"/>
                        </a:lnSpc>
                        <a:spcBef>
                          <a:spcPts val="180"/>
                        </a:spcBef>
                        <a:spcAft>
                          <a:spcPts val="0"/>
                        </a:spcAft>
                      </a:pPr>
                      <a:r>
                        <a:rPr lang="en-US" sz="700" spc="-25">
                          <a:effectLst/>
                        </a:rPr>
                        <a:t>73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403</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7 </a:t>
                      </a:r>
                      <a:r>
                        <a:rPr lang="en-US" sz="700" spc="-25">
                          <a:effectLst/>
                        </a:rPr>
                        <a:t>554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38790648"/>
                  </a:ext>
                </a:extLst>
              </a:tr>
              <a:tr h="168263">
                <a:tc>
                  <a:txBody>
                    <a:bodyPr/>
                    <a:lstStyle/>
                    <a:p>
                      <a:pPr marR="59690" algn="r">
                        <a:lnSpc>
                          <a:spcPts val="1170"/>
                        </a:lnSpc>
                        <a:spcBef>
                          <a:spcPts val="180"/>
                        </a:spcBef>
                        <a:spcAft>
                          <a:spcPts val="0"/>
                        </a:spcAft>
                      </a:pPr>
                      <a:r>
                        <a:rPr lang="en-US" sz="700" spc="-25">
                          <a:effectLst/>
                        </a:rPr>
                        <a:t>74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404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95"/>
                        </a:spcBef>
                        <a:spcAft>
                          <a:spcPts val="0"/>
                        </a:spcAft>
                      </a:pPr>
                      <a:r>
                        <a:rPr lang="en-US" sz="700">
                          <a:effectLst/>
                        </a:rPr>
                        <a:t>6 </a:t>
                      </a:r>
                      <a:r>
                        <a:rPr lang="en-US" sz="700" spc="-25">
                          <a:effectLst/>
                        </a:rPr>
                        <a:t>299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75647170"/>
                  </a:ext>
                </a:extLst>
              </a:tr>
              <a:tr h="168263">
                <a:tc>
                  <a:txBody>
                    <a:bodyPr/>
                    <a:lstStyle/>
                    <a:p>
                      <a:pPr marR="59690" algn="r">
                        <a:lnSpc>
                          <a:spcPts val="1170"/>
                        </a:lnSpc>
                        <a:spcBef>
                          <a:spcPts val="165"/>
                        </a:spcBef>
                        <a:spcAft>
                          <a:spcPts val="0"/>
                        </a:spcAft>
                      </a:pPr>
                      <a:r>
                        <a:rPr lang="en-US" sz="700" spc="-25">
                          <a:effectLst/>
                        </a:rPr>
                        <a:t>75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405</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10 </a:t>
                      </a:r>
                      <a:r>
                        <a:rPr lang="en-US" sz="700" spc="-25">
                          <a:effectLst/>
                        </a:rPr>
                        <a:t>249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34616016"/>
                  </a:ext>
                </a:extLst>
              </a:tr>
              <a:tr h="168263">
                <a:tc>
                  <a:txBody>
                    <a:bodyPr/>
                    <a:lstStyle/>
                    <a:p>
                      <a:pPr marR="59690" algn="r">
                        <a:lnSpc>
                          <a:spcPts val="1170"/>
                        </a:lnSpc>
                        <a:spcBef>
                          <a:spcPts val="165"/>
                        </a:spcBef>
                        <a:spcAft>
                          <a:spcPts val="0"/>
                        </a:spcAft>
                      </a:pPr>
                      <a:r>
                        <a:rPr lang="en-US" sz="700" spc="-25">
                          <a:effectLst/>
                        </a:rPr>
                        <a:t>76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406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15 </a:t>
                      </a:r>
                      <a:r>
                        <a:rPr lang="en-US" sz="700" spc="-25">
                          <a:effectLst/>
                        </a:rPr>
                        <a:t>961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97303537"/>
                  </a:ext>
                </a:extLst>
              </a:tr>
              <a:tr h="168263">
                <a:tc>
                  <a:txBody>
                    <a:bodyPr/>
                    <a:lstStyle/>
                    <a:p>
                      <a:pPr marR="59690" algn="r">
                        <a:lnSpc>
                          <a:spcPts val="1160"/>
                        </a:lnSpc>
                        <a:spcBef>
                          <a:spcPts val="180"/>
                        </a:spcBef>
                        <a:spcAft>
                          <a:spcPts val="0"/>
                        </a:spcAft>
                      </a:pPr>
                      <a:r>
                        <a:rPr lang="en-US" sz="700" spc="-25">
                          <a:effectLst/>
                        </a:rPr>
                        <a:t>77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407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5 </a:t>
                      </a:r>
                      <a:r>
                        <a:rPr lang="en-US" sz="700" spc="-25">
                          <a:effectLst/>
                        </a:rPr>
                        <a:t>776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9034345"/>
                  </a:ext>
                </a:extLst>
              </a:tr>
              <a:tr h="157333">
                <a:tc>
                  <a:txBody>
                    <a:bodyPr/>
                    <a:lstStyle/>
                    <a:p>
                      <a:pPr marR="59690" algn="r">
                        <a:lnSpc>
                          <a:spcPts val="1160"/>
                        </a:lnSpc>
                        <a:spcBef>
                          <a:spcPts val="180"/>
                        </a:spcBef>
                        <a:spcAft>
                          <a:spcPts val="0"/>
                        </a:spcAft>
                      </a:pPr>
                      <a:r>
                        <a:rPr lang="en-US" sz="700" spc="-25">
                          <a:effectLst/>
                        </a:rPr>
                        <a:t>78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408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11 </a:t>
                      </a:r>
                      <a:r>
                        <a:rPr lang="en-US" sz="700" spc="-25">
                          <a:effectLst/>
                        </a:rPr>
                        <a:t>267</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7918942"/>
                  </a:ext>
                </a:extLst>
              </a:tr>
              <a:tr h="157333">
                <a:tc>
                  <a:txBody>
                    <a:bodyPr/>
                    <a:lstStyle/>
                    <a:p>
                      <a:pPr marR="59690" algn="r">
                        <a:lnSpc>
                          <a:spcPts val="1160"/>
                        </a:lnSpc>
                        <a:spcBef>
                          <a:spcPts val="180"/>
                        </a:spcBef>
                        <a:spcAft>
                          <a:spcPts val="0"/>
                        </a:spcAft>
                      </a:pPr>
                      <a:r>
                        <a:rPr lang="en-US" sz="700" spc="-25">
                          <a:effectLst/>
                        </a:rPr>
                        <a:t>79</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45"/>
                        </a:lnSpc>
                        <a:spcBef>
                          <a:spcPts val="95"/>
                        </a:spcBef>
                        <a:spcAft>
                          <a:spcPts val="0"/>
                        </a:spcAft>
                      </a:pPr>
                      <a:r>
                        <a:rPr lang="en-US" sz="700" spc="-25">
                          <a:effectLst/>
                        </a:rPr>
                        <a:t>412</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45"/>
                        </a:lnSpc>
                        <a:spcBef>
                          <a:spcPts val="95"/>
                        </a:spcBef>
                        <a:spcAft>
                          <a:spcPts val="0"/>
                        </a:spcAft>
                      </a:pPr>
                      <a:r>
                        <a:rPr lang="en-US" sz="700">
                          <a:effectLst/>
                        </a:rPr>
                        <a:t>6 </a:t>
                      </a:r>
                      <a:r>
                        <a:rPr lang="en-US" sz="700" spc="-25">
                          <a:effectLst/>
                        </a:rPr>
                        <a:t>690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4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96842102"/>
                  </a:ext>
                </a:extLst>
              </a:tr>
              <a:tr h="168263">
                <a:tc>
                  <a:txBody>
                    <a:bodyPr/>
                    <a:lstStyle/>
                    <a:p>
                      <a:pPr marR="59690" algn="r">
                        <a:lnSpc>
                          <a:spcPts val="1170"/>
                        </a:lnSpc>
                        <a:spcBef>
                          <a:spcPts val="180"/>
                        </a:spcBef>
                        <a:spcAft>
                          <a:spcPts val="0"/>
                        </a:spcAft>
                      </a:pPr>
                      <a:r>
                        <a:rPr lang="en-US" sz="700" spc="-25">
                          <a:effectLst/>
                        </a:rPr>
                        <a:t>80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95"/>
                        </a:spcBef>
                        <a:spcAft>
                          <a:spcPts val="0"/>
                        </a:spcAft>
                      </a:pPr>
                      <a:r>
                        <a:rPr lang="en-US" sz="700" spc="-25">
                          <a:effectLst/>
                        </a:rPr>
                        <a:t>414</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960" algn="r">
                        <a:lnSpc>
                          <a:spcPts val="1255"/>
                        </a:lnSpc>
                        <a:spcBef>
                          <a:spcPts val="95"/>
                        </a:spcBef>
                        <a:spcAft>
                          <a:spcPts val="0"/>
                        </a:spcAft>
                      </a:pPr>
                      <a:r>
                        <a:rPr lang="en-US" sz="700">
                          <a:effectLst/>
                        </a:rPr>
                        <a:t>193</a:t>
                      </a:r>
                      <a:r>
                        <a:rPr lang="en-US" sz="700" spc="-5">
                          <a:effectLst/>
                        </a:rPr>
                        <a:t> </a:t>
                      </a:r>
                      <a:r>
                        <a:rPr lang="en-US" sz="700" spc="-25">
                          <a:effectLst/>
                        </a:rPr>
                        <a:t>360</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95"/>
                        </a:spcBef>
                        <a:spcAft>
                          <a:spcPts val="0"/>
                        </a:spcAft>
                      </a:pPr>
                      <a:r>
                        <a:rPr lang="en-US" sz="700" spc="-10">
                          <a:effectLst/>
                        </a:rPr>
                        <a:t>Vacant</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41684458"/>
                  </a:ext>
                </a:extLst>
              </a:tr>
              <a:tr h="168263">
                <a:tc>
                  <a:txBody>
                    <a:bodyPr/>
                    <a:lstStyle/>
                    <a:p>
                      <a:pPr marR="59690" algn="r">
                        <a:lnSpc>
                          <a:spcPts val="1170"/>
                        </a:lnSpc>
                        <a:spcBef>
                          <a:spcPts val="165"/>
                        </a:spcBef>
                        <a:spcAft>
                          <a:spcPts val="0"/>
                        </a:spcAft>
                      </a:pPr>
                      <a:r>
                        <a:rPr lang="en-US" sz="700" spc="-25">
                          <a:effectLst/>
                        </a:rPr>
                        <a:t>81</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700">
                          <a:effectLst/>
                        </a:rPr>
                        <a:t>Ezakheni</a:t>
                      </a:r>
                      <a:r>
                        <a:rPr lang="en-US" sz="700" spc="-40">
                          <a:effectLst/>
                        </a:rPr>
                        <a:t> </a:t>
                      </a:r>
                      <a:r>
                        <a:rPr lang="en-US" sz="700">
                          <a:effectLst/>
                        </a:rPr>
                        <a:t>Industrial</a:t>
                      </a:r>
                      <a:r>
                        <a:rPr lang="en-US" sz="700" spc="-40">
                          <a:effectLst/>
                        </a:rPr>
                        <a:t> </a:t>
                      </a:r>
                      <a:r>
                        <a:rPr lang="en-US" sz="700" spc="-10">
                          <a:effectLst/>
                        </a:rPr>
                        <a:t>Estate</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2230" algn="r">
                        <a:lnSpc>
                          <a:spcPts val="1255"/>
                        </a:lnSpc>
                        <a:spcBef>
                          <a:spcPts val="80"/>
                        </a:spcBef>
                      </a:pPr>
                      <a:r>
                        <a:rPr lang="en-US" sz="700" spc="-25">
                          <a:effectLst/>
                        </a:rPr>
                        <a:t>416</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1595" algn="r">
                        <a:lnSpc>
                          <a:spcPts val="1255"/>
                        </a:lnSpc>
                        <a:spcBef>
                          <a:spcPts val="80"/>
                        </a:spcBef>
                      </a:pPr>
                      <a:r>
                        <a:rPr lang="en-US" sz="700">
                          <a:effectLst/>
                        </a:rPr>
                        <a:t>94 </a:t>
                      </a:r>
                      <a:r>
                        <a:rPr lang="en-US" sz="700" spc="-25">
                          <a:effectLst/>
                        </a:rPr>
                        <a:t>218</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700" spc="-10">
                          <a:effectLst/>
                        </a:rPr>
                        <a:t>Industrial</a:t>
                      </a:r>
                      <a:endParaRPr lang="en-ZA" sz="7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85" marR="15240" algn="ctr">
                        <a:lnSpc>
                          <a:spcPts val="1255"/>
                        </a:lnSpc>
                        <a:spcBef>
                          <a:spcPts val="80"/>
                        </a:spcBef>
                        <a:spcAft>
                          <a:spcPts val="0"/>
                        </a:spcAft>
                      </a:pPr>
                      <a:r>
                        <a:rPr lang="en-US" sz="700" spc="-10" dirty="0">
                          <a:effectLst/>
                        </a:rPr>
                        <a:t>Vacant</a:t>
                      </a:r>
                      <a:endParaRPr lang="en-ZA" sz="7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49616560"/>
                  </a:ext>
                </a:extLst>
              </a:tr>
            </a:tbl>
          </a:graphicData>
        </a:graphic>
      </p:graphicFrame>
      <p:sp>
        <p:nvSpPr>
          <p:cNvPr id="4" name="Slide Number Placeholder 3">
            <a:extLst>
              <a:ext uri="{FF2B5EF4-FFF2-40B4-BE49-F238E27FC236}">
                <a16:creationId xmlns:a16="http://schemas.microsoft.com/office/drawing/2014/main" id="{87CCC51B-9207-0BC2-B559-AD16219E87B2}"/>
              </a:ext>
            </a:extLst>
          </p:cNvPr>
          <p:cNvSpPr>
            <a:spLocks noGrp="1"/>
          </p:cNvSpPr>
          <p:nvPr>
            <p:ph type="sldNum" sz="quarter" idx="12"/>
          </p:nvPr>
        </p:nvSpPr>
        <p:spPr/>
        <p:txBody>
          <a:bodyPr/>
          <a:lstStyle/>
          <a:p>
            <a:fld id="{CA1C9186-B4F7-4DCA-9C8F-C66CC488A244}" type="slidenum">
              <a:rPr lang="en-ZA" smtClean="0"/>
              <a:t>50</a:t>
            </a:fld>
            <a:endParaRPr lang="en-ZA"/>
          </a:p>
        </p:txBody>
      </p:sp>
      <p:sp>
        <p:nvSpPr>
          <p:cNvPr id="6" name="Google Shape;23080;p54">
            <a:extLst>
              <a:ext uri="{FF2B5EF4-FFF2-40B4-BE49-F238E27FC236}">
                <a16:creationId xmlns:a16="http://schemas.microsoft.com/office/drawing/2014/main" id="{8D477782-869F-1AB5-AE36-93D4ECFEA0C5}"/>
              </a:ext>
            </a:extLst>
          </p:cNvPr>
          <p:cNvSpPr txBox="1">
            <a:spLocks noGrp="1"/>
          </p:cNvSpPr>
          <p:nvPr>
            <p:ph type="title"/>
          </p:nvPr>
        </p:nvSpPr>
        <p:spPr>
          <a:xfrm>
            <a:off x="1662547" y="136525"/>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VACANT LAND : EZAKHENI INDUSTRIAL ESTATE</a:t>
            </a:r>
            <a:endParaRPr lang="en-US" sz="2000" b="1" dirty="0">
              <a:solidFill>
                <a:schemeClr val="bg1"/>
              </a:solidFill>
            </a:endParaRPr>
          </a:p>
        </p:txBody>
      </p:sp>
    </p:spTree>
    <p:extLst>
      <p:ext uri="{BB962C8B-B14F-4D97-AF65-F5344CB8AC3E}">
        <p14:creationId xmlns:p14="http://schemas.microsoft.com/office/powerpoint/2010/main" val="3358610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1089E22-4EE3-EE25-B32D-99D1A1C0FE1B}"/>
              </a:ext>
            </a:extLst>
          </p:cNvPr>
          <p:cNvGraphicFramePr>
            <a:graphicFrameLocks noGrp="1"/>
          </p:cNvGraphicFramePr>
          <p:nvPr>
            <p:ph idx="1"/>
            <p:extLst>
              <p:ext uri="{D42A27DB-BD31-4B8C-83A1-F6EECF244321}">
                <p14:modId xmlns:p14="http://schemas.microsoft.com/office/powerpoint/2010/main" val="1643572986"/>
              </p:ext>
            </p:extLst>
          </p:nvPr>
        </p:nvGraphicFramePr>
        <p:xfrm>
          <a:off x="1642486" y="1551214"/>
          <a:ext cx="8907028" cy="3988358"/>
        </p:xfrm>
        <a:graphic>
          <a:graphicData uri="http://schemas.openxmlformats.org/drawingml/2006/table">
            <a:tbl>
              <a:tblPr firstRow="1" firstCol="1" lastRow="1" lastCol="1" bandRow="1" bandCol="1">
                <a:tableStyleId>{5C22544A-7EE6-4342-B048-85BDC9FD1C3A}</a:tableStyleId>
              </a:tblPr>
              <a:tblGrid>
                <a:gridCol w="4449888">
                  <a:extLst>
                    <a:ext uri="{9D8B030D-6E8A-4147-A177-3AD203B41FA5}">
                      <a16:colId xmlns:a16="http://schemas.microsoft.com/office/drawing/2014/main" val="233309077"/>
                    </a:ext>
                  </a:extLst>
                </a:gridCol>
                <a:gridCol w="4457140">
                  <a:extLst>
                    <a:ext uri="{9D8B030D-6E8A-4147-A177-3AD203B41FA5}">
                      <a16:colId xmlns:a16="http://schemas.microsoft.com/office/drawing/2014/main" val="4286002350"/>
                    </a:ext>
                  </a:extLst>
                </a:gridCol>
              </a:tblGrid>
              <a:tr h="458151">
                <a:tc>
                  <a:txBody>
                    <a:bodyPr/>
                    <a:lstStyle/>
                    <a:p>
                      <a:pPr marL="437515">
                        <a:lnSpc>
                          <a:spcPts val="1255"/>
                        </a:lnSpc>
                        <a:spcBef>
                          <a:spcPts val="685"/>
                        </a:spcBef>
                        <a:spcAft>
                          <a:spcPts val="0"/>
                        </a:spcAft>
                      </a:pPr>
                      <a:r>
                        <a:rPr lang="en-US" sz="1200">
                          <a:effectLst/>
                        </a:rPr>
                        <a:t>Site</a:t>
                      </a:r>
                      <a:r>
                        <a:rPr lang="en-US" sz="1200" spc="-10">
                          <a:effectLst/>
                        </a:rPr>
                        <a:t> </a:t>
                      </a:r>
                      <a:r>
                        <a:rPr lang="en-US" sz="1200" spc="-25">
                          <a:effectLst/>
                        </a:rPr>
                        <a:t>No.</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82270" indent="45720">
                        <a:lnSpc>
                          <a:spcPts val="1380"/>
                        </a:lnSpc>
                        <a:spcBef>
                          <a:spcPts val="80"/>
                        </a:spcBef>
                        <a:spcAft>
                          <a:spcPts val="0"/>
                        </a:spcAft>
                      </a:pPr>
                      <a:r>
                        <a:rPr lang="en-US" sz="1200" spc="-10">
                          <a:effectLst/>
                        </a:rPr>
                        <a:t>Lettable </a:t>
                      </a:r>
                      <a:r>
                        <a:rPr lang="en-US" sz="1200">
                          <a:effectLst/>
                        </a:rPr>
                        <a:t>Area</a:t>
                      </a:r>
                      <a:r>
                        <a:rPr lang="en-US" sz="1200" spc="-15">
                          <a:effectLst/>
                        </a:rPr>
                        <a:t> </a:t>
                      </a:r>
                      <a:r>
                        <a:rPr lang="en-US" sz="1200" spc="-20">
                          <a:effectLst/>
                        </a:rPr>
                        <a:t>(m</a:t>
                      </a:r>
                      <a:r>
                        <a:rPr lang="en-US" sz="800" spc="-20">
                          <a:effectLst/>
                        </a:rPr>
                        <a:t>2</a:t>
                      </a:r>
                      <a:r>
                        <a:rPr lang="en-US" sz="1200" spc="-20">
                          <a:effectLst/>
                        </a:rPr>
                        <a: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05601321"/>
                  </a:ext>
                </a:extLst>
              </a:tr>
              <a:tr h="234802">
                <a:tc>
                  <a:txBody>
                    <a:bodyPr/>
                    <a:lstStyle/>
                    <a:p>
                      <a:pPr marL="458470">
                        <a:lnSpc>
                          <a:spcPts val="1275"/>
                        </a:lnSpc>
                        <a:spcBef>
                          <a:spcPts val="60"/>
                        </a:spcBef>
                        <a:spcAft>
                          <a:spcPts val="0"/>
                        </a:spcAft>
                      </a:pPr>
                      <a:r>
                        <a:rPr lang="en-US" sz="1200" spc="-25">
                          <a:effectLst/>
                        </a:rPr>
                        <a:t>195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60"/>
                        </a:spcBef>
                        <a:spcAft>
                          <a:spcPts val="0"/>
                        </a:spcAft>
                      </a:pPr>
                      <a:r>
                        <a:rPr lang="en-US" sz="1200">
                          <a:effectLst/>
                        </a:rPr>
                        <a:t>1</a:t>
                      </a:r>
                      <a:r>
                        <a:rPr lang="en-US" sz="1200" spc="-10">
                          <a:effectLst/>
                        </a:rPr>
                        <a:t> </a:t>
                      </a:r>
                      <a:r>
                        <a:rPr lang="en-US" sz="1200" spc="-25">
                          <a:effectLst/>
                        </a:rPr>
                        <a:t>767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62898746"/>
                  </a:ext>
                </a:extLst>
              </a:tr>
              <a:tr h="237256">
                <a:tc>
                  <a:txBody>
                    <a:bodyPr/>
                    <a:lstStyle/>
                    <a:p>
                      <a:pPr marL="458470">
                        <a:lnSpc>
                          <a:spcPts val="1275"/>
                        </a:lnSpc>
                        <a:spcBef>
                          <a:spcPts val="75"/>
                        </a:spcBef>
                        <a:spcAft>
                          <a:spcPts val="0"/>
                        </a:spcAft>
                      </a:pPr>
                      <a:r>
                        <a:rPr lang="en-US" sz="1200" spc="-25">
                          <a:effectLst/>
                        </a:rPr>
                        <a:t>196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5"/>
                        </a:spcBef>
                        <a:spcAft>
                          <a:spcPts val="0"/>
                        </a:spcAft>
                      </a:pPr>
                      <a:r>
                        <a:rPr lang="en-US" sz="1200">
                          <a:effectLst/>
                        </a:rPr>
                        <a:t>1</a:t>
                      </a:r>
                      <a:r>
                        <a:rPr lang="en-US" sz="1200" spc="-10">
                          <a:effectLst/>
                        </a:rPr>
                        <a:t> </a:t>
                      </a:r>
                      <a:r>
                        <a:rPr lang="en-US" sz="1200" spc="-25">
                          <a:effectLst/>
                        </a:rPr>
                        <a:t>843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3086429"/>
                  </a:ext>
                </a:extLst>
              </a:tr>
              <a:tr h="237256">
                <a:tc>
                  <a:txBody>
                    <a:bodyPr/>
                    <a:lstStyle/>
                    <a:p>
                      <a:pPr marL="458470">
                        <a:lnSpc>
                          <a:spcPts val="1275"/>
                        </a:lnSpc>
                        <a:spcBef>
                          <a:spcPts val="70"/>
                        </a:spcBef>
                        <a:spcAft>
                          <a:spcPts val="0"/>
                        </a:spcAft>
                      </a:pPr>
                      <a:r>
                        <a:rPr lang="en-US" sz="1200" spc="-25">
                          <a:effectLst/>
                        </a:rPr>
                        <a:t>198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292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9257653"/>
                  </a:ext>
                </a:extLst>
              </a:tr>
              <a:tr h="212712">
                <a:tc>
                  <a:txBody>
                    <a:bodyPr/>
                    <a:lstStyle/>
                    <a:p>
                      <a:pPr marL="458470">
                        <a:lnSpc>
                          <a:spcPts val="1275"/>
                        </a:lnSpc>
                        <a:spcBef>
                          <a:spcPts val="70"/>
                        </a:spcBef>
                        <a:spcAft>
                          <a:spcPts val="0"/>
                        </a:spcAft>
                      </a:pPr>
                      <a:r>
                        <a:rPr lang="en-US" sz="1200" spc="-25">
                          <a:effectLst/>
                        </a:rPr>
                        <a:t>199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marR="635" algn="ctr">
                        <a:lnSpc>
                          <a:spcPts val="1275"/>
                        </a:lnSpc>
                        <a:spcBef>
                          <a:spcPts val="70"/>
                        </a:spcBef>
                        <a:spcAft>
                          <a:spcPts val="0"/>
                        </a:spcAft>
                      </a:pPr>
                      <a:r>
                        <a:rPr lang="en-US" sz="1200" spc="-25">
                          <a:effectLst/>
                        </a:rPr>
                        <a:t>484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89695644"/>
                  </a:ext>
                </a:extLst>
              </a:tr>
              <a:tr h="237256">
                <a:tc>
                  <a:txBody>
                    <a:bodyPr/>
                    <a:lstStyle/>
                    <a:p>
                      <a:pPr marL="458470">
                        <a:lnSpc>
                          <a:spcPts val="1275"/>
                        </a:lnSpc>
                        <a:spcBef>
                          <a:spcPts val="70"/>
                        </a:spcBef>
                        <a:spcAft>
                          <a:spcPts val="0"/>
                        </a:spcAft>
                      </a:pPr>
                      <a:r>
                        <a:rPr lang="en-US" sz="1200" spc="-25">
                          <a:effectLst/>
                        </a:rPr>
                        <a:t>202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893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3872228"/>
                  </a:ext>
                </a:extLst>
              </a:tr>
              <a:tr h="237256">
                <a:tc>
                  <a:txBody>
                    <a:bodyPr/>
                    <a:lstStyle/>
                    <a:p>
                      <a:pPr marL="458470">
                        <a:lnSpc>
                          <a:spcPts val="1275"/>
                        </a:lnSpc>
                        <a:spcBef>
                          <a:spcPts val="70"/>
                        </a:spcBef>
                        <a:spcAft>
                          <a:spcPts val="0"/>
                        </a:spcAft>
                      </a:pPr>
                      <a:r>
                        <a:rPr lang="en-US" sz="1200" spc="-25">
                          <a:effectLst/>
                        </a:rPr>
                        <a:t>206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850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35838889"/>
                  </a:ext>
                </a:extLst>
              </a:tr>
              <a:tr h="237256">
                <a:tc>
                  <a:txBody>
                    <a:bodyPr/>
                    <a:lstStyle/>
                    <a:p>
                      <a:pPr marL="458470">
                        <a:lnSpc>
                          <a:spcPts val="1275"/>
                        </a:lnSpc>
                        <a:spcBef>
                          <a:spcPts val="70"/>
                        </a:spcBef>
                        <a:spcAft>
                          <a:spcPts val="0"/>
                        </a:spcAft>
                      </a:pPr>
                      <a:r>
                        <a:rPr lang="en-US" sz="1200" spc="-25">
                          <a:effectLst/>
                        </a:rPr>
                        <a:t>222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722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831598682"/>
                  </a:ext>
                </a:extLst>
              </a:tr>
              <a:tr h="237256">
                <a:tc>
                  <a:txBody>
                    <a:bodyPr/>
                    <a:lstStyle/>
                    <a:p>
                      <a:pPr marL="458470">
                        <a:lnSpc>
                          <a:spcPts val="1275"/>
                        </a:lnSpc>
                        <a:spcBef>
                          <a:spcPts val="70"/>
                        </a:spcBef>
                        <a:spcAft>
                          <a:spcPts val="0"/>
                        </a:spcAft>
                      </a:pPr>
                      <a:r>
                        <a:rPr lang="en-US" sz="1200" spc="-25">
                          <a:effectLst/>
                        </a:rPr>
                        <a:t>243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166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07476542"/>
                  </a:ext>
                </a:extLst>
              </a:tr>
              <a:tr h="237256">
                <a:tc>
                  <a:txBody>
                    <a:bodyPr/>
                    <a:lstStyle/>
                    <a:p>
                      <a:pPr marL="458470">
                        <a:lnSpc>
                          <a:spcPts val="1275"/>
                        </a:lnSpc>
                        <a:spcBef>
                          <a:spcPts val="70"/>
                        </a:spcBef>
                        <a:spcAft>
                          <a:spcPts val="0"/>
                        </a:spcAft>
                      </a:pPr>
                      <a:r>
                        <a:rPr lang="en-US" sz="1200" spc="-25">
                          <a:effectLst/>
                        </a:rPr>
                        <a:t>244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167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53065709"/>
                  </a:ext>
                </a:extLst>
              </a:tr>
              <a:tr h="237256">
                <a:tc>
                  <a:txBody>
                    <a:bodyPr/>
                    <a:lstStyle/>
                    <a:p>
                      <a:pPr marL="458470">
                        <a:lnSpc>
                          <a:spcPts val="1275"/>
                        </a:lnSpc>
                        <a:spcBef>
                          <a:spcPts val="70"/>
                        </a:spcBef>
                        <a:spcAft>
                          <a:spcPts val="0"/>
                        </a:spcAft>
                      </a:pPr>
                      <a:r>
                        <a:rPr lang="en-US" sz="1200" spc="-25">
                          <a:effectLst/>
                        </a:rPr>
                        <a:t>259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2</a:t>
                      </a:r>
                      <a:r>
                        <a:rPr lang="en-US" sz="1200" spc="-10">
                          <a:effectLst/>
                        </a:rPr>
                        <a:t> </a:t>
                      </a:r>
                      <a:r>
                        <a:rPr lang="en-US" sz="1200" spc="-25">
                          <a:effectLst/>
                        </a:rPr>
                        <a:t>240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732286197"/>
                  </a:ext>
                </a:extLst>
              </a:tr>
              <a:tr h="237256">
                <a:tc>
                  <a:txBody>
                    <a:bodyPr/>
                    <a:lstStyle/>
                    <a:p>
                      <a:pPr marL="458470">
                        <a:lnSpc>
                          <a:spcPts val="1275"/>
                        </a:lnSpc>
                        <a:spcBef>
                          <a:spcPts val="70"/>
                        </a:spcBef>
                        <a:spcAft>
                          <a:spcPts val="0"/>
                        </a:spcAft>
                      </a:pPr>
                      <a:r>
                        <a:rPr lang="en-US" sz="1200" spc="-25">
                          <a:effectLst/>
                        </a:rPr>
                        <a:t>327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240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705881974"/>
                  </a:ext>
                </a:extLst>
              </a:tr>
              <a:tr h="237256">
                <a:tc>
                  <a:txBody>
                    <a:bodyPr/>
                    <a:lstStyle/>
                    <a:p>
                      <a:pPr marL="458470">
                        <a:lnSpc>
                          <a:spcPts val="1275"/>
                        </a:lnSpc>
                        <a:spcBef>
                          <a:spcPts val="70"/>
                        </a:spcBef>
                        <a:spcAft>
                          <a:spcPts val="0"/>
                        </a:spcAft>
                      </a:pPr>
                      <a:r>
                        <a:rPr lang="en-US" sz="1200" spc="-25">
                          <a:effectLst/>
                        </a:rPr>
                        <a:t>330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256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7652133"/>
                  </a:ext>
                </a:extLst>
              </a:tr>
              <a:tr h="235621">
                <a:tc>
                  <a:txBody>
                    <a:bodyPr/>
                    <a:lstStyle/>
                    <a:p>
                      <a:pPr marL="458470">
                        <a:lnSpc>
                          <a:spcPts val="1275"/>
                        </a:lnSpc>
                        <a:spcBef>
                          <a:spcPts val="65"/>
                        </a:spcBef>
                        <a:spcAft>
                          <a:spcPts val="0"/>
                        </a:spcAft>
                      </a:pPr>
                      <a:r>
                        <a:rPr lang="en-US" sz="1200" spc="-25">
                          <a:effectLst/>
                        </a:rPr>
                        <a:t>339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65"/>
                        </a:spcBef>
                        <a:spcAft>
                          <a:spcPts val="0"/>
                        </a:spcAft>
                      </a:pPr>
                      <a:r>
                        <a:rPr lang="en-US" sz="1200">
                          <a:effectLst/>
                        </a:rPr>
                        <a:t>1</a:t>
                      </a:r>
                      <a:r>
                        <a:rPr lang="en-US" sz="1200" spc="-10">
                          <a:effectLst/>
                        </a:rPr>
                        <a:t> </a:t>
                      </a:r>
                      <a:r>
                        <a:rPr lang="en-US" sz="1200" spc="-25">
                          <a:effectLst/>
                        </a:rPr>
                        <a:t>179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69666024"/>
                  </a:ext>
                </a:extLst>
              </a:tr>
              <a:tr h="237256">
                <a:tc>
                  <a:txBody>
                    <a:bodyPr/>
                    <a:lstStyle/>
                    <a:p>
                      <a:pPr marL="458470">
                        <a:lnSpc>
                          <a:spcPts val="1275"/>
                        </a:lnSpc>
                        <a:spcBef>
                          <a:spcPts val="70"/>
                        </a:spcBef>
                        <a:spcAft>
                          <a:spcPts val="0"/>
                        </a:spcAft>
                      </a:pPr>
                      <a:r>
                        <a:rPr lang="en-US" sz="1200" spc="-25">
                          <a:effectLst/>
                        </a:rPr>
                        <a:t>388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175" algn="ctr">
                        <a:lnSpc>
                          <a:spcPts val="1275"/>
                        </a:lnSpc>
                        <a:spcBef>
                          <a:spcPts val="70"/>
                        </a:spcBef>
                        <a:spcAft>
                          <a:spcPts val="0"/>
                        </a:spcAft>
                      </a:pPr>
                      <a:r>
                        <a:rPr lang="en-US" sz="1200">
                          <a:effectLst/>
                        </a:rPr>
                        <a:t>1</a:t>
                      </a:r>
                      <a:r>
                        <a:rPr lang="en-US" sz="1200" spc="-10">
                          <a:effectLst/>
                        </a:rPr>
                        <a:t> </a:t>
                      </a:r>
                      <a:r>
                        <a:rPr lang="en-US" sz="1200" spc="-25">
                          <a:effectLst/>
                        </a:rPr>
                        <a:t>738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3593816"/>
                  </a:ext>
                </a:extLst>
              </a:tr>
              <a:tr h="237256">
                <a:tc gridSpan="2">
                  <a:txBody>
                    <a:bodyPr/>
                    <a:lstStyle/>
                    <a:p>
                      <a:pPr marL="69850">
                        <a:lnSpc>
                          <a:spcPts val="1275"/>
                        </a:lnSpc>
                        <a:spcBef>
                          <a:spcPts val="70"/>
                        </a:spcBef>
                        <a:spcAft>
                          <a:spcPts val="0"/>
                        </a:spcAft>
                      </a:pPr>
                      <a:r>
                        <a:rPr lang="en-US" sz="1200" spc="-10" dirty="0">
                          <a:effectLst/>
                        </a:rPr>
                        <a:t>Total</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en-ZA"/>
                    </a:p>
                  </a:txBody>
                  <a:tcPr/>
                </a:tc>
                <a:extLst>
                  <a:ext uri="{0D108BD9-81ED-4DB2-BD59-A6C34878D82A}">
                    <a16:rowId xmlns:a16="http://schemas.microsoft.com/office/drawing/2014/main" val="1408342960"/>
                  </a:ext>
                </a:extLst>
              </a:tr>
            </a:tbl>
          </a:graphicData>
        </a:graphic>
      </p:graphicFrame>
      <p:sp>
        <p:nvSpPr>
          <p:cNvPr id="4" name="Slide Number Placeholder 3">
            <a:extLst>
              <a:ext uri="{FF2B5EF4-FFF2-40B4-BE49-F238E27FC236}">
                <a16:creationId xmlns:a16="http://schemas.microsoft.com/office/drawing/2014/main" id="{8B2E6BB2-4021-6531-E027-79F05D2D1313}"/>
              </a:ext>
            </a:extLst>
          </p:cNvPr>
          <p:cNvSpPr>
            <a:spLocks noGrp="1"/>
          </p:cNvSpPr>
          <p:nvPr>
            <p:ph type="sldNum" sz="quarter" idx="12"/>
          </p:nvPr>
        </p:nvSpPr>
        <p:spPr/>
        <p:txBody>
          <a:bodyPr/>
          <a:lstStyle/>
          <a:p>
            <a:fld id="{CA1C9186-B4F7-4DCA-9C8F-C66CC488A244}" type="slidenum">
              <a:rPr lang="en-ZA" smtClean="0"/>
              <a:t>51</a:t>
            </a:fld>
            <a:endParaRPr lang="en-ZA"/>
          </a:p>
        </p:txBody>
      </p:sp>
      <p:sp>
        <p:nvSpPr>
          <p:cNvPr id="8" name="Google Shape;23080;p54">
            <a:extLst>
              <a:ext uri="{FF2B5EF4-FFF2-40B4-BE49-F238E27FC236}">
                <a16:creationId xmlns:a16="http://schemas.microsoft.com/office/drawing/2014/main" id="{25F1CD98-9DE1-3044-7698-6195B1594A3C}"/>
              </a:ext>
            </a:extLst>
          </p:cNvPr>
          <p:cNvSpPr txBox="1">
            <a:spLocks noGrp="1"/>
          </p:cNvSpPr>
          <p:nvPr>
            <p:ph type="title"/>
          </p:nvPr>
        </p:nvSpPr>
        <p:spPr>
          <a:xfrm>
            <a:off x="1662547" y="86176"/>
            <a:ext cx="8908472" cy="444640"/>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000" b="1" dirty="0">
                <a:solidFill>
                  <a:schemeClr val="bg1"/>
                </a:solidFill>
              </a:rPr>
              <a:t>DILAPIDATED BUILDINGS : EZAKHENI INDUSTRIAL ESTATE</a:t>
            </a:r>
            <a:endParaRPr lang="en-US" sz="2000" b="1" dirty="0">
              <a:solidFill>
                <a:schemeClr val="bg1"/>
              </a:solidFill>
            </a:endParaRPr>
          </a:p>
        </p:txBody>
      </p:sp>
    </p:spTree>
    <p:extLst>
      <p:ext uri="{BB962C8B-B14F-4D97-AF65-F5344CB8AC3E}">
        <p14:creationId xmlns:p14="http://schemas.microsoft.com/office/powerpoint/2010/main" val="22091931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720645" y="108154"/>
            <a:ext cx="8850374" cy="363285"/>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VACANT LAND : MADADENI INDUSTRIAL ESTATE</a:t>
            </a:r>
            <a:endParaRPr lang="en-US" sz="2400" b="1" dirty="0">
              <a:solidFill>
                <a:schemeClr val="bg1"/>
              </a:solidFill>
            </a:endParaRPr>
          </a:p>
        </p:txBody>
      </p:sp>
      <p:sp>
        <p:nvSpPr>
          <p:cNvPr id="16" name="TextBox 15">
            <a:extLst>
              <a:ext uri="{FF2B5EF4-FFF2-40B4-BE49-F238E27FC236}">
                <a16:creationId xmlns:a16="http://schemas.microsoft.com/office/drawing/2014/main" id="{C744E9D8-75A1-BAC0-55FF-0654A109A400}"/>
              </a:ext>
            </a:extLst>
          </p:cNvPr>
          <p:cNvSpPr txBox="1"/>
          <p:nvPr/>
        </p:nvSpPr>
        <p:spPr>
          <a:xfrm>
            <a:off x="167952" y="3293706"/>
            <a:ext cx="5734228" cy="1200329"/>
          </a:xfrm>
          <a:prstGeom prst="rect">
            <a:avLst/>
          </a:prstGeom>
          <a:noFill/>
        </p:spPr>
        <p:txBody>
          <a:bodyPr wrap="square" rtlCol="0">
            <a:spAutoFit/>
          </a:bodyPr>
          <a:lstStyle/>
          <a:p>
            <a:pPr marL="285750" indent="-285750">
              <a:buFont typeface="Arial" panose="020B0604020202020204" pitchFamily="34" charset="0"/>
              <a:buChar char="•"/>
            </a:pPr>
            <a:r>
              <a:rPr lang="en-GB"/>
              <a:t> The Estate has 31 vacant serviced platforms available for development. (over 300 000m²)</a:t>
            </a:r>
          </a:p>
          <a:p>
            <a:pPr marL="285750" indent="-285750">
              <a:buFont typeface="Arial" panose="020B0604020202020204" pitchFamily="34" charset="0"/>
              <a:buChar char="•"/>
            </a:pPr>
            <a:endParaRPr lang="en-GB"/>
          </a:p>
          <a:p>
            <a:endParaRPr lang="en-US"/>
          </a:p>
        </p:txBody>
      </p:sp>
      <p:sp>
        <p:nvSpPr>
          <p:cNvPr id="4" name="TextBox 3">
            <a:extLst>
              <a:ext uri="{FF2B5EF4-FFF2-40B4-BE49-F238E27FC236}">
                <a16:creationId xmlns:a16="http://schemas.microsoft.com/office/drawing/2014/main" id="{587D8BB6-B55B-B516-DAEE-A4DEF401AE94}"/>
              </a:ext>
            </a:extLst>
          </p:cNvPr>
          <p:cNvSpPr txBox="1"/>
          <p:nvPr/>
        </p:nvSpPr>
        <p:spPr>
          <a:xfrm>
            <a:off x="643812" y="601739"/>
            <a:ext cx="10879493" cy="923330"/>
          </a:xfrm>
          <a:prstGeom prst="rect">
            <a:avLst/>
          </a:prstGeom>
          <a:noFill/>
        </p:spPr>
        <p:txBody>
          <a:bodyPr wrap="square">
            <a:spAutoFit/>
          </a:bodyPr>
          <a:lstStyle/>
          <a:p>
            <a:r>
              <a:rPr lang="en-ZA" sz="1800"/>
              <a:t>M</a:t>
            </a:r>
            <a:r>
              <a:rPr lang="en-US" sz="1800" err="1">
                <a:solidFill>
                  <a:srgbClr val="423838"/>
                </a:solidFill>
              </a:rPr>
              <a:t>adadeni</a:t>
            </a:r>
            <a:r>
              <a:rPr lang="en-US" sz="1800">
                <a:solidFill>
                  <a:srgbClr val="423838"/>
                </a:solidFill>
              </a:rPr>
              <a:t> Industrial Estate is the smallest of the three Industrial estates and is situated adjacent to </a:t>
            </a:r>
            <a:r>
              <a:rPr lang="en-US" sz="1800" err="1">
                <a:solidFill>
                  <a:srgbClr val="423838"/>
                </a:solidFill>
              </a:rPr>
              <a:t>Madadeni</a:t>
            </a:r>
            <a:r>
              <a:rPr lang="en-US" sz="1800">
                <a:solidFill>
                  <a:srgbClr val="423838"/>
                </a:solidFill>
              </a:rPr>
              <a:t> Township, 17 </a:t>
            </a:r>
            <a:r>
              <a:rPr lang="en-US" sz="1800" err="1">
                <a:solidFill>
                  <a:srgbClr val="423838"/>
                </a:solidFill>
              </a:rPr>
              <a:t>kilometres</a:t>
            </a:r>
            <a:r>
              <a:rPr lang="en-US" sz="1800">
                <a:solidFill>
                  <a:srgbClr val="423838"/>
                </a:solidFill>
              </a:rPr>
              <a:t> away from Newcastle. The majority of the factories on this estate are involved in clothing and textiles however the Estate also hosts one of the largest </a:t>
            </a:r>
            <a:r>
              <a:rPr lang="en-US" sz="1800" err="1">
                <a:solidFill>
                  <a:srgbClr val="423838"/>
                </a:solidFill>
              </a:rPr>
              <a:t>fibre</a:t>
            </a:r>
            <a:r>
              <a:rPr lang="en-US" sz="1800">
                <a:solidFill>
                  <a:srgbClr val="423838"/>
                </a:solidFill>
              </a:rPr>
              <a:t> manufacturing factories in the country</a:t>
            </a:r>
            <a:endParaRPr lang="en-US"/>
          </a:p>
        </p:txBody>
      </p:sp>
      <p:pic>
        <p:nvPicPr>
          <p:cNvPr id="8" name="Picture 7">
            <a:extLst>
              <a:ext uri="{FF2B5EF4-FFF2-40B4-BE49-F238E27FC236}">
                <a16:creationId xmlns:a16="http://schemas.microsoft.com/office/drawing/2014/main" id="{E5EE6806-61E0-A7DC-1F74-A835CA7D44AD}"/>
              </a:ext>
            </a:extLst>
          </p:cNvPr>
          <p:cNvPicPr>
            <a:picLocks noChangeAspect="1"/>
          </p:cNvPicPr>
          <p:nvPr/>
        </p:nvPicPr>
        <p:blipFill>
          <a:blip r:embed="rId3"/>
          <a:stretch>
            <a:fillRect/>
          </a:stretch>
        </p:blipFill>
        <p:spPr>
          <a:xfrm>
            <a:off x="5902179" y="2276669"/>
            <a:ext cx="6192805" cy="4289457"/>
          </a:xfrm>
          <a:prstGeom prst="rect">
            <a:avLst/>
          </a:prstGeom>
        </p:spPr>
      </p:pic>
    </p:spTree>
    <p:extLst>
      <p:ext uri="{BB962C8B-B14F-4D97-AF65-F5344CB8AC3E}">
        <p14:creationId xmlns:p14="http://schemas.microsoft.com/office/powerpoint/2010/main" val="23337007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85264"/>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MADADENI INDUSTRIAL ESTATE</a:t>
            </a:r>
            <a:endParaRPr lang="en-US" sz="2400" b="1" dirty="0">
              <a:solidFill>
                <a:schemeClr val="bg1"/>
              </a:solidFill>
            </a:endParaRPr>
          </a:p>
        </p:txBody>
      </p:sp>
      <p:pic>
        <p:nvPicPr>
          <p:cNvPr id="3" name="Picture 2" descr="An aerial view of a farm&#10;&#10;Description automatically generated">
            <a:extLst>
              <a:ext uri="{FF2B5EF4-FFF2-40B4-BE49-F238E27FC236}">
                <a16:creationId xmlns:a16="http://schemas.microsoft.com/office/drawing/2014/main" id="{EB0C7FD4-515C-1964-97C8-19A230B8A8E9}"/>
              </a:ext>
            </a:extLst>
          </p:cNvPr>
          <p:cNvPicPr>
            <a:picLocks noChangeAspect="1"/>
          </p:cNvPicPr>
          <p:nvPr/>
        </p:nvPicPr>
        <p:blipFill>
          <a:blip r:embed="rId3"/>
          <a:stretch>
            <a:fillRect/>
          </a:stretch>
        </p:blipFill>
        <p:spPr>
          <a:xfrm>
            <a:off x="995363" y="619754"/>
            <a:ext cx="10201275" cy="5819775"/>
          </a:xfrm>
          <a:prstGeom prst="rect">
            <a:avLst/>
          </a:prstGeom>
        </p:spPr>
      </p:pic>
    </p:spTree>
    <p:extLst>
      <p:ext uri="{BB962C8B-B14F-4D97-AF65-F5344CB8AC3E}">
        <p14:creationId xmlns:p14="http://schemas.microsoft.com/office/powerpoint/2010/main" val="11027476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85264"/>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MADADENI INDUSTRIAL ESTATE</a:t>
            </a:r>
            <a:endParaRPr lang="en-US" sz="2400" b="1" dirty="0">
              <a:solidFill>
                <a:schemeClr val="bg1"/>
              </a:solidFill>
            </a:endParaRPr>
          </a:p>
        </p:txBody>
      </p:sp>
      <p:pic>
        <p:nvPicPr>
          <p:cNvPr id="2" name="Picture 1" descr="An aerial view of a building and a field&#10;&#10;Description automatically generated">
            <a:extLst>
              <a:ext uri="{FF2B5EF4-FFF2-40B4-BE49-F238E27FC236}">
                <a16:creationId xmlns:a16="http://schemas.microsoft.com/office/drawing/2014/main" id="{13A1C80D-B314-05A1-1599-5963CC47382F}"/>
              </a:ext>
            </a:extLst>
          </p:cNvPr>
          <p:cNvPicPr>
            <a:picLocks noChangeAspect="1"/>
          </p:cNvPicPr>
          <p:nvPr/>
        </p:nvPicPr>
        <p:blipFill>
          <a:blip r:embed="rId3"/>
          <a:stretch>
            <a:fillRect/>
          </a:stretch>
        </p:blipFill>
        <p:spPr>
          <a:xfrm>
            <a:off x="2038350" y="582194"/>
            <a:ext cx="8115300" cy="6067425"/>
          </a:xfrm>
          <a:prstGeom prst="rect">
            <a:avLst/>
          </a:prstGeom>
        </p:spPr>
      </p:pic>
    </p:spTree>
    <p:extLst>
      <p:ext uri="{BB962C8B-B14F-4D97-AF65-F5344CB8AC3E}">
        <p14:creationId xmlns:p14="http://schemas.microsoft.com/office/powerpoint/2010/main" val="11848698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85264"/>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MADADENI INDUSTRIAL ESTATE</a:t>
            </a:r>
            <a:endParaRPr lang="en-US" sz="2400" b="1" dirty="0">
              <a:solidFill>
                <a:schemeClr val="bg1"/>
              </a:solidFill>
            </a:endParaRPr>
          </a:p>
        </p:txBody>
      </p:sp>
      <p:pic>
        <p:nvPicPr>
          <p:cNvPr id="2" name="Picture 1" descr="A road with a cross in the middle&#10;&#10;Description automatically generated">
            <a:extLst>
              <a:ext uri="{FF2B5EF4-FFF2-40B4-BE49-F238E27FC236}">
                <a16:creationId xmlns:a16="http://schemas.microsoft.com/office/drawing/2014/main" id="{18631ED7-086C-C041-8FCD-F20F42CE66DE}"/>
              </a:ext>
            </a:extLst>
          </p:cNvPr>
          <p:cNvPicPr>
            <a:picLocks noChangeAspect="1"/>
          </p:cNvPicPr>
          <p:nvPr/>
        </p:nvPicPr>
        <p:blipFill>
          <a:blip r:embed="rId3"/>
          <a:stretch>
            <a:fillRect/>
          </a:stretch>
        </p:blipFill>
        <p:spPr>
          <a:xfrm>
            <a:off x="1566863" y="580197"/>
            <a:ext cx="9058275" cy="5962650"/>
          </a:xfrm>
          <a:prstGeom prst="rect">
            <a:avLst/>
          </a:prstGeom>
        </p:spPr>
      </p:pic>
    </p:spTree>
    <p:extLst>
      <p:ext uri="{BB962C8B-B14F-4D97-AF65-F5344CB8AC3E}">
        <p14:creationId xmlns:p14="http://schemas.microsoft.com/office/powerpoint/2010/main" val="4030750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385264"/>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MADADENI INDUSTRIAL ESTATE</a:t>
            </a:r>
            <a:endParaRPr lang="en-US" sz="2400" b="1" dirty="0">
              <a:solidFill>
                <a:schemeClr val="bg1"/>
              </a:solidFill>
            </a:endParaRPr>
          </a:p>
        </p:txBody>
      </p:sp>
      <p:pic>
        <p:nvPicPr>
          <p:cNvPr id="2" name="Picture 1">
            <a:extLst>
              <a:ext uri="{FF2B5EF4-FFF2-40B4-BE49-F238E27FC236}">
                <a16:creationId xmlns:a16="http://schemas.microsoft.com/office/drawing/2014/main" id="{11E1C68A-6171-5579-200F-3856F3238ABE}"/>
              </a:ext>
            </a:extLst>
          </p:cNvPr>
          <p:cNvPicPr>
            <a:picLocks noChangeAspect="1"/>
          </p:cNvPicPr>
          <p:nvPr/>
        </p:nvPicPr>
        <p:blipFill>
          <a:blip r:embed="rId3"/>
          <a:stretch>
            <a:fillRect/>
          </a:stretch>
        </p:blipFill>
        <p:spPr>
          <a:xfrm>
            <a:off x="172528" y="661358"/>
            <a:ext cx="10495472" cy="5980982"/>
          </a:xfrm>
          <a:prstGeom prst="rect">
            <a:avLst/>
          </a:prstGeom>
        </p:spPr>
      </p:pic>
    </p:spTree>
    <p:extLst>
      <p:ext uri="{BB962C8B-B14F-4D97-AF65-F5344CB8AC3E}">
        <p14:creationId xmlns:p14="http://schemas.microsoft.com/office/powerpoint/2010/main" val="26444744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720645" y="108154"/>
            <a:ext cx="8850374" cy="363285"/>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VACANT LAND : MADADENI INDUSTRIAL ESTATE</a:t>
            </a:r>
            <a:endParaRPr lang="en-US" sz="2400" b="1" dirty="0">
              <a:solidFill>
                <a:schemeClr val="bg1"/>
              </a:solidFill>
            </a:endParaRPr>
          </a:p>
        </p:txBody>
      </p:sp>
      <p:graphicFrame>
        <p:nvGraphicFramePr>
          <p:cNvPr id="3" name="Table 2">
            <a:extLst>
              <a:ext uri="{FF2B5EF4-FFF2-40B4-BE49-F238E27FC236}">
                <a16:creationId xmlns:a16="http://schemas.microsoft.com/office/drawing/2014/main" id="{1E79E291-6B8E-1880-7E05-2D966C05D095}"/>
              </a:ext>
            </a:extLst>
          </p:cNvPr>
          <p:cNvGraphicFramePr>
            <a:graphicFrameLocks noGrp="1"/>
          </p:cNvGraphicFramePr>
          <p:nvPr/>
        </p:nvGraphicFramePr>
        <p:xfrm>
          <a:off x="1720645" y="855406"/>
          <a:ext cx="8850376" cy="4047908"/>
        </p:xfrm>
        <a:graphic>
          <a:graphicData uri="http://schemas.openxmlformats.org/drawingml/2006/table">
            <a:tbl>
              <a:tblPr firstRow="1" firstCol="1" lastRow="1" lastCol="1" bandRow="1" bandCol="1">
                <a:tableStyleId>{5C22544A-7EE6-4342-B048-85BDC9FD1C3A}</a:tableStyleId>
              </a:tblPr>
              <a:tblGrid>
                <a:gridCol w="740495">
                  <a:extLst>
                    <a:ext uri="{9D8B030D-6E8A-4147-A177-3AD203B41FA5}">
                      <a16:colId xmlns:a16="http://schemas.microsoft.com/office/drawing/2014/main" val="711814946"/>
                    </a:ext>
                  </a:extLst>
                </a:gridCol>
                <a:gridCol w="3255875">
                  <a:extLst>
                    <a:ext uri="{9D8B030D-6E8A-4147-A177-3AD203B41FA5}">
                      <a16:colId xmlns:a16="http://schemas.microsoft.com/office/drawing/2014/main" val="956201729"/>
                    </a:ext>
                  </a:extLst>
                </a:gridCol>
                <a:gridCol w="1016612">
                  <a:extLst>
                    <a:ext uri="{9D8B030D-6E8A-4147-A177-3AD203B41FA5}">
                      <a16:colId xmlns:a16="http://schemas.microsoft.com/office/drawing/2014/main" val="1477398868"/>
                    </a:ext>
                  </a:extLst>
                </a:gridCol>
                <a:gridCol w="1716316">
                  <a:extLst>
                    <a:ext uri="{9D8B030D-6E8A-4147-A177-3AD203B41FA5}">
                      <a16:colId xmlns:a16="http://schemas.microsoft.com/office/drawing/2014/main" val="3698942350"/>
                    </a:ext>
                  </a:extLst>
                </a:gridCol>
                <a:gridCol w="1159899">
                  <a:extLst>
                    <a:ext uri="{9D8B030D-6E8A-4147-A177-3AD203B41FA5}">
                      <a16:colId xmlns:a16="http://schemas.microsoft.com/office/drawing/2014/main" val="1526860587"/>
                    </a:ext>
                  </a:extLst>
                </a:gridCol>
                <a:gridCol w="961179">
                  <a:extLst>
                    <a:ext uri="{9D8B030D-6E8A-4147-A177-3AD203B41FA5}">
                      <a16:colId xmlns:a16="http://schemas.microsoft.com/office/drawing/2014/main" val="3669999841"/>
                    </a:ext>
                  </a:extLst>
                </a:gridCol>
              </a:tblGrid>
              <a:tr h="357629">
                <a:tc>
                  <a:txBody>
                    <a:bodyPr/>
                    <a:lstStyle/>
                    <a:p>
                      <a:pPr marL="67945">
                        <a:lnSpc>
                          <a:spcPts val="1160"/>
                        </a:lnSpc>
                        <a:spcBef>
                          <a:spcPts val="80"/>
                        </a:spcBef>
                        <a:spcAft>
                          <a:spcPts val="0"/>
                        </a:spcAft>
                      </a:pPr>
                      <a:r>
                        <a:rPr lang="en-US" sz="1100" spc="-25">
                          <a:effectLst/>
                        </a:rPr>
                        <a:t>No.</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160"/>
                        </a:lnSpc>
                        <a:spcBef>
                          <a:spcPts val="80"/>
                        </a:spcBef>
                        <a:spcAft>
                          <a:spcPts val="0"/>
                        </a:spcAft>
                      </a:pPr>
                      <a:r>
                        <a:rPr lang="en-US" sz="1100" spc="-20">
                          <a:effectLst/>
                        </a:rPr>
                        <a:t>Area</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73025" algn="r">
                        <a:lnSpc>
                          <a:spcPts val="1160"/>
                        </a:lnSpc>
                        <a:spcBef>
                          <a:spcPts val="80"/>
                        </a:spcBef>
                        <a:spcAft>
                          <a:spcPts val="0"/>
                        </a:spcAft>
                      </a:pPr>
                      <a:r>
                        <a:rPr lang="en-US" sz="1100">
                          <a:effectLst/>
                        </a:rPr>
                        <a:t>Site</a:t>
                      </a:r>
                      <a:r>
                        <a:rPr lang="en-US" sz="1100" spc="-5">
                          <a:effectLst/>
                        </a:rPr>
                        <a:t> </a:t>
                      </a:r>
                      <a:r>
                        <a:rPr lang="en-US" sz="1100" spc="-25">
                          <a:effectLst/>
                        </a:rPr>
                        <a:t>no</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9690" algn="r">
                        <a:lnSpc>
                          <a:spcPts val="1160"/>
                        </a:lnSpc>
                        <a:spcBef>
                          <a:spcPts val="80"/>
                        </a:spcBef>
                        <a:spcAft>
                          <a:spcPts val="0"/>
                        </a:spcAft>
                      </a:pPr>
                      <a:r>
                        <a:rPr lang="en-US" sz="1100">
                          <a:effectLst/>
                        </a:rPr>
                        <a:t>Site</a:t>
                      </a:r>
                      <a:r>
                        <a:rPr lang="en-US" sz="1100" spc="-15">
                          <a:effectLst/>
                        </a:rPr>
                        <a:t> </a:t>
                      </a:r>
                      <a:r>
                        <a:rPr lang="en-US" sz="1100">
                          <a:effectLst/>
                        </a:rPr>
                        <a:t>Size</a:t>
                      </a:r>
                      <a:r>
                        <a:rPr lang="en-US" sz="1100" spc="-20">
                          <a:effectLst/>
                        </a:rPr>
                        <a:t> (m²)</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160"/>
                        </a:lnSpc>
                        <a:spcBef>
                          <a:spcPts val="80"/>
                        </a:spcBef>
                        <a:spcAft>
                          <a:spcPts val="0"/>
                        </a:spcAft>
                      </a:pPr>
                      <a:r>
                        <a:rPr lang="en-US" sz="1100" spc="-20">
                          <a:effectLst/>
                        </a:rPr>
                        <a:t>Type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35" marR="8890" algn="ctr">
                        <a:lnSpc>
                          <a:spcPts val="1160"/>
                        </a:lnSpc>
                        <a:spcBef>
                          <a:spcPts val="80"/>
                        </a:spcBef>
                        <a:spcAft>
                          <a:spcPts val="0"/>
                        </a:spcAft>
                      </a:pPr>
                      <a:r>
                        <a:rPr lang="en-US" sz="1100" spc="-10">
                          <a:effectLst/>
                        </a:rPr>
                        <a:t>Status</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123073"/>
                  </a:ext>
                </a:extLst>
              </a:tr>
              <a:tr h="413197">
                <a:tc>
                  <a:txBody>
                    <a:bodyPr/>
                    <a:lstStyle/>
                    <a:p>
                      <a:pPr marL="67945">
                        <a:lnSpc>
                          <a:spcPts val="1170"/>
                        </a:lnSpc>
                        <a:spcBef>
                          <a:spcPts val="180"/>
                        </a:spcBef>
                        <a:spcAft>
                          <a:spcPts val="0"/>
                        </a:spcAft>
                      </a:pPr>
                      <a:r>
                        <a:rPr lang="en-US" sz="1100" spc="-50">
                          <a:effectLst/>
                        </a:rPr>
                        <a:t>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46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8 </a:t>
                      </a:r>
                      <a:r>
                        <a:rPr lang="en-US" sz="1100" spc="-25">
                          <a:effectLst/>
                        </a:rPr>
                        <a:t>402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65040928"/>
                  </a:ext>
                </a:extLst>
              </a:tr>
              <a:tr h="408923">
                <a:tc>
                  <a:txBody>
                    <a:bodyPr/>
                    <a:lstStyle/>
                    <a:p>
                      <a:pPr marL="67945">
                        <a:lnSpc>
                          <a:spcPts val="1170"/>
                        </a:lnSpc>
                        <a:spcBef>
                          <a:spcPts val="165"/>
                        </a:spcBef>
                        <a:spcAft>
                          <a:spcPts val="0"/>
                        </a:spcAft>
                      </a:pPr>
                      <a:r>
                        <a:rPr lang="en-US" sz="1100" spc="-50">
                          <a:effectLst/>
                        </a:rPr>
                        <a:t>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dirty="0" err="1">
                          <a:effectLst/>
                        </a:rPr>
                        <a:t>Madadeni</a:t>
                      </a:r>
                      <a:r>
                        <a:rPr lang="en-US" sz="1100" spc="-45" dirty="0">
                          <a:effectLst/>
                        </a:rPr>
                        <a:t> </a:t>
                      </a:r>
                      <a:r>
                        <a:rPr lang="en-US" sz="1100" dirty="0">
                          <a:effectLst/>
                        </a:rPr>
                        <a:t>Industrial</a:t>
                      </a:r>
                      <a:r>
                        <a:rPr lang="en-US" sz="1100" spc="-40" dirty="0">
                          <a:effectLst/>
                        </a:rPr>
                        <a:t> </a:t>
                      </a:r>
                      <a:r>
                        <a:rPr lang="en-US" sz="1100" spc="-10" dirty="0">
                          <a:effectLst/>
                        </a:rPr>
                        <a:t>Estate</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47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4 </a:t>
                      </a:r>
                      <a:r>
                        <a:rPr lang="en-US" sz="1100" spc="-25">
                          <a:effectLst/>
                        </a:rPr>
                        <a:t>683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12020045"/>
                  </a:ext>
                </a:extLst>
              </a:tr>
              <a:tr h="408923">
                <a:tc>
                  <a:txBody>
                    <a:bodyPr/>
                    <a:lstStyle/>
                    <a:p>
                      <a:pPr marL="67945">
                        <a:lnSpc>
                          <a:spcPts val="1170"/>
                        </a:lnSpc>
                        <a:spcBef>
                          <a:spcPts val="165"/>
                        </a:spcBef>
                        <a:spcAft>
                          <a:spcPts val="0"/>
                        </a:spcAft>
                      </a:pPr>
                      <a:r>
                        <a:rPr lang="en-US" sz="1100" spc="-50">
                          <a:effectLst/>
                        </a:rPr>
                        <a:t>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51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11 </a:t>
                      </a:r>
                      <a:r>
                        <a:rPr lang="en-US" sz="1100" spc="-25">
                          <a:effectLst/>
                        </a:rPr>
                        <a:t>312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92790877"/>
                  </a:ext>
                </a:extLst>
              </a:tr>
              <a:tr h="408923">
                <a:tc>
                  <a:txBody>
                    <a:bodyPr/>
                    <a:lstStyle/>
                    <a:p>
                      <a:pPr marL="67945">
                        <a:lnSpc>
                          <a:spcPts val="1160"/>
                        </a:lnSpc>
                        <a:spcBef>
                          <a:spcPts val="180"/>
                        </a:spcBef>
                        <a:spcAft>
                          <a:spcPts val="0"/>
                        </a:spcAft>
                      </a:pPr>
                      <a:r>
                        <a:rPr lang="en-US" sz="1100" spc="-50">
                          <a:effectLst/>
                        </a:rPr>
                        <a:t>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54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11 </a:t>
                      </a:r>
                      <a:r>
                        <a:rPr lang="en-US" sz="1100" spc="-25">
                          <a:effectLst/>
                        </a:rPr>
                        <a:t>418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5626443"/>
                  </a:ext>
                </a:extLst>
              </a:tr>
              <a:tr h="408923">
                <a:tc>
                  <a:txBody>
                    <a:bodyPr/>
                    <a:lstStyle/>
                    <a:p>
                      <a:pPr marL="67945">
                        <a:lnSpc>
                          <a:spcPts val="1160"/>
                        </a:lnSpc>
                        <a:spcBef>
                          <a:spcPts val="180"/>
                        </a:spcBef>
                        <a:spcAft>
                          <a:spcPts val="0"/>
                        </a:spcAft>
                      </a:pPr>
                      <a:r>
                        <a:rPr lang="en-US" sz="1100" spc="-50">
                          <a:effectLst/>
                        </a:rPr>
                        <a:t>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55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5 </a:t>
                      </a:r>
                      <a:r>
                        <a:rPr lang="en-US" sz="1100" spc="-25">
                          <a:effectLst/>
                        </a:rPr>
                        <a:t>934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40675964"/>
                  </a:ext>
                </a:extLst>
              </a:tr>
              <a:tr h="408923">
                <a:tc>
                  <a:txBody>
                    <a:bodyPr/>
                    <a:lstStyle/>
                    <a:p>
                      <a:pPr marL="67945">
                        <a:lnSpc>
                          <a:spcPts val="1160"/>
                        </a:lnSpc>
                        <a:spcBef>
                          <a:spcPts val="175"/>
                        </a:spcBef>
                        <a:spcAft>
                          <a:spcPts val="0"/>
                        </a:spcAft>
                      </a:pPr>
                      <a:r>
                        <a:rPr lang="en-US" sz="1100" spc="-50">
                          <a:effectLst/>
                        </a:rPr>
                        <a:t>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0"/>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0"/>
                        </a:lnSpc>
                        <a:spcBef>
                          <a:spcPts val="95"/>
                        </a:spcBef>
                        <a:spcAft>
                          <a:spcPts val="0"/>
                        </a:spcAft>
                      </a:pPr>
                      <a:r>
                        <a:rPr lang="en-US" sz="1100" spc="-25">
                          <a:effectLst/>
                        </a:rPr>
                        <a:t>56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0"/>
                        </a:lnSpc>
                        <a:spcBef>
                          <a:spcPts val="95"/>
                        </a:spcBef>
                        <a:spcAft>
                          <a:spcPts val="0"/>
                        </a:spcAft>
                      </a:pPr>
                      <a:r>
                        <a:rPr lang="en-US" sz="1100">
                          <a:effectLst/>
                        </a:rPr>
                        <a:t>4 </a:t>
                      </a:r>
                      <a:r>
                        <a:rPr lang="en-US" sz="1100" spc="-25">
                          <a:effectLst/>
                        </a:rPr>
                        <a:t>947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0"/>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0"/>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89777101"/>
                  </a:ext>
                </a:extLst>
              </a:tr>
              <a:tr h="413197">
                <a:tc>
                  <a:txBody>
                    <a:bodyPr/>
                    <a:lstStyle/>
                    <a:p>
                      <a:pPr marL="67945">
                        <a:lnSpc>
                          <a:spcPts val="1170"/>
                        </a:lnSpc>
                        <a:spcBef>
                          <a:spcPts val="180"/>
                        </a:spcBef>
                        <a:spcAft>
                          <a:spcPts val="0"/>
                        </a:spcAft>
                      </a:pPr>
                      <a:r>
                        <a:rPr lang="en-US" sz="1100" spc="-50">
                          <a:effectLst/>
                        </a:rPr>
                        <a:t>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57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8 </a:t>
                      </a:r>
                      <a:r>
                        <a:rPr lang="en-US" sz="1100" spc="-25">
                          <a:effectLst/>
                        </a:rPr>
                        <a:t>510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47155927"/>
                  </a:ext>
                </a:extLst>
              </a:tr>
              <a:tr h="410347">
                <a:tc>
                  <a:txBody>
                    <a:bodyPr/>
                    <a:lstStyle/>
                    <a:p>
                      <a:pPr marL="67945">
                        <a:lnSpc>
                          <a:spcPts val="1170"/>
                        </a:lnSpc>
                        <a:spcBef>
                          <a:spcPts val="170"/>
                        </a:spcBef>
                        <a:spcAft>
                          <a:spcPts val="0"/>
                        </a:spcAft>
                      </a:pPr>
                      <a:r>
                        <a:rPr lang="en-US" sz="1100" spc="-50">
                          <a:effectLst/>
                        </a:rPr>
                        <a:t>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5"/>
                        </a:spcBef>
                        <a:spcAft>
                          <a:spcPts val="0"/>
                        </a:spcAft>
                      </a:pPr>
                      <a:r>
                        <a:rPr lang="en-US" sz="1100" spc="-25">
                          <a:effectLst/>
                        </a:rPr>
                        <a:t>58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5"/>
                        </a:spcBef>
                        <a:spcAft>
                          <a:spcPts val="0"/>
                        </a:spcAft>
                      </a:pPr>
                      <a:r>
                        <a:rPr lang="en-US" sz="1100">
                          <a:effectLst/>
                        </a:rPr>
                        <a:t>7 </a:t>
                      </a:r>
                      <a:r>
                        <a:rPr lang="en-US" sz="1100" spc="-25">
                          <a:effectLst/>
                        </a:rPr>
                        <a:t>516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28680251"/>
                  </a:ext>
                </a:extLst>
              </a:tr>
              <a:tr h="408923">
                <a:tc>
                  <a:txBody>
                    <a:bodyPr/>
                    <a:lstStyle/>
                    <a:p>
                      <a:pPr marL="67945">
                        <a:lnSpc>
                          <a:spcPts val="1170"/>
                        </a:lnSpc>
                        <a:spcBef>
                          <a:spcPts val="165"/>
                        </a:spcBef>
                        <a:spcAft>
                          <a:spcPts val="0"/>
                        </a:spcAft>
                      </a:pPr>
                      <a:r>
                        <a:rPr lang="en-US" sz="1100" spc="-50">
                          <a:effectLst/>
                        </a:rPr>
                        <a:t>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59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7 </a:t>
                      </a:r>
                      <a:r>
                        <a:rPr lang="en-US" sz="1100" spc="-25">
                          <a:effectLst/>
                        </a:rPr>
                        <a:t>500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dirty="0">
                          <a:effectLst/>
                        </a:rPr>
                        <a:t>Vacant</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16282176"/>
                  </a:ext>
                </a:extLst>
              </a:tr>
            </a:tbl>
          </a:graphicData>
        </a:graphic>
      </p:graphicFrame>
    </p:spTree>
    <p:extLst>
      <p:ext uri="{BB962C8B-B14F-4D97-AF65-F5344CB8AC3E}">
        <p14:creationId xmlns:p14="http://schemas.microsoft.com/office/powerpoint/2010/main" val="2321690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720645" y="108154"/>
            <a:ext cx="8850374" cy="363285"/>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GB" sz="2400" b="1" dirty="0">
                <a:solidFill>
                  <a:schemeClr val="bg1"/>
                </a:solidFill>
              </a:rPr>
              <a:t>VACANT LAND : MADADENI INDUSTRIAL ESTATE</a:t>
            </a:r>
            <a:endParaRPr lang="en-US" sz="2400" b="1" dirty="0">
              <a:solidFill>
                <a:schemeClr val="bg1"/>
              </a:solidFill>
            </a:endParaRPr>
          </a:p>
        </p:txBody>
      </p:sp>
      <p:graphicFrame>
        <p:nvGraphicFramePr>
          <p:cNvPr id="2" name="Table 1">
            <a:extLst>
              <a:ext uri="{FF2B5EF4-FFF2-40B4-BE49-F238E27FC236}">
                <a16:creationId xmlns:a16="http://schemas.microsoft.com/office/drawing/2014/main" id="{402F3B45-DF82-F0E0-676A-93C7D4192E9F}"/>
              </a:ext>
            </a:extLst>
          </p:cNvPr>
          <p:cNvGraphicFramePr>
            <a:graphicFrameLocks noGrp="1"/>
          </p:cNvGraphicFramePr>
          <p:nvPr/>
        </p:nvGraphicFramePr>
        <p:xfrm>
          <a:off x="1838632" y="1012724"/>
          <a:ext cx="8732388" cy="5078033"/>
        </p:xfrm>
        <a:graphic>
          <a:graphicData uri="http://schemas.openxmlformats.org/drawingml/2006/table">
            <a:tbl>
              <a:tblPr firstRow="1" firstCol="1" lastRow="1" lastCol="1" bandRow="1" bandCol="1">
                <a:tableStyleId>{5C22544A-7EE6-4342-B048-85BDC9FD1C3A}</a:tableStyleId>
              </a:tblPr>
              <a:tblGrid>
                <a:gridCol w="730623">
                  <a:extLst>
                    <a:ext uri="{9D8B030D-6E8A-4147-A177-3AD203B41FA5}">
                      <a16:colId xmlns:a16="http://schemas.microsoft.com/office/drawing/2014/main" val="187829128"/>
                    </a:ext>
                  </a:extLst>
                </a:gridCol>
                <a:gridCol w="3212470">
                  <a:extLst>
                    <a:ext uri="{9D8B030D-6E8A-4147-A177-3AD203B41FA5}">
                      <a16:colId xmlns:a16="http://schemas.microsoft.com/office/drawing/2014/main" val="322350651"/>
                    </a:ext>
                  </a:extLst>
                </a:gridCol>
                <a:gridCol w="1003059">
                  <a:extLst>
                    <a:ext uri="{9D8B030D-6E8A-4147-A177-3AD203B41FA5}">
                      <a16:colId xmlns:a16="http://schemas.microsoft.com/office/drawing/2014/main" val="332257808"/>
                    </a:ext>
                  </a:extLst>
                </a:gridCol>
                <a:gridCol w="1693435">
                  <a:extLst>
                    <a:ext uri="{9D8B030D-6E8A-4147-A177-3AD203B41FA5}">
                      <a16:colId xmlns:a16="http://schemas.microsoft.com/office/drawing/2014/main" val="4148658312"/>
                    </a:ext>
                  </a:extLst>
                </a:gridCol>
                <a:gridCol w="1144436">
                  <a:extLst>
                    <a:ext uri="{9D8B030D-6E8A-4147-A177-3AD203B41FA5}">
                      <a16:colId xmlns:a16="http://schemas.microsoft.com/office/drawing/2014/main" val="2199551413"/>
                    </a:ext>
                  </a:extLst>
                </a:gridCol>
                <a:gridCol w="948365">
                  <a:extLst>
                    <a:ext uri="{9D8B030D-6E8A-4147-A177-3AD203B41FA5}">
                      <a16:colId xmlns:a16="http://schemas.microsoft.com/office/drawing/2014/main" val="3474980251"/>
                    </a:ext>
                  </a:extLst>
                </a:gridCol>
              </a:tblGrid>
              <a:tr h="195992">
                <a:tc>
                  <a:txBody>
                    <a:bodyPr/>
                    <a:lstStyle/>
                    <a:p>
                      <a:pPr marL="67945">
                        <a:lnSpc>
                          <a:spcPts val="1160"/>
                        </a:lnSpc>
                        <a:spcBef>
                          <a:spcPts val="10"/>
                        </a:spcBef>
                        <a:spcAft>
                          <a:spcPts val="0"/>
                        </a:spcAft>
                      </a:pPr>
                      <a:r>
                        <a:rPr lang="en-US" sz="1100" spc="-25">
                          <a:effectLst/>
                        </a:rPr>
                        <a:t>No.</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160"/>
                        </a:lnSpc>
                        <a:spcBef>
                          <a:spcPts val="10"/>
                        </a:spcBef>
                        <a:spcAft>
                          <a:spcPts val="0"/>
                        </a:spcAft>
                      </a:pPr>
                      <a:r>
                        <a:rPr lang="en-US" sz="1100" spc="-20">
                          <a:effectLst/>
                        </a:rPr>
                        <a:t>Area</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73025" algn="r">
                        <a:lnSpc>
                          <a:spcPts val="1160"/>
                        </a:lnSpc>
                        <a:spcBef>
                          <a:spcPts val="10"/>
                        </a:spcBef>
                        <a:spcAft>
                          <a:spcPts val="0"/>
                        </a:spcAft>
                      </a:pPr>
                      <a:r>
                        <a:rPr lang="en-US" sz="1100">
                          <a:effectLst/>
                        </a:rPr>
                        <a:t>Site</a:t>
                      </a:r>
                      <a:r>
                        <a:rPr lang="en-US" sz="1100" spc="-5">
                          <a:effectLst/>
                        </a:rPr>
                        <a:t> </a:t>
                      </a:r>
                      <a:r>
                        <a:rPr lang="en-US" sz="1100" spc="-25">
                          <a:effectLst/>
                        </a:rPr>
                        <a:t>no</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9690" algn="r">
                        <a:lnSpc>
                          <a:spcPts val="1160"/>
                        </a:lnSpc>
                        <a:spcBef>
                          <a:spcPts val="10"/>
                        </a:spcBef>
                        <a:spcAft>
                          <a:spcPts val="0"/>
                        </a:spcAft>
                      </a:pPr>
                      <a:r>
                        <a:rPr lang="en-US" sz="1100">
                          <a:effectLst/>
                        </a:rPr>
                        <a:t>Site</a:t>
                      </a:r>
                      <a:r>
                        <a:rPr lang="en-US" sz="1100" spc="-15">
                          <a:effectLst/>
                        </a:rPr>
                        <a:t> </a:t>
                      </a:r>
                      <a:r>
                        <a:rPr lang="en-US" sz="1100">
                          <a:effectLst/>
                        </a:rPr>
                        <a:t>Size</a:t>
                      </a:r>
                      <a:r>
                        <a:rPr lang="en-US" sz="1100" spc="-20">
                          <a:effectLst/>
                        </a:rPr>
                        <a:t> (m²)</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160"/>
                        </a:lnSpc>
                        <a:spcBef>
                          <a:spcPts val="10"/>
                        </a:spcBef>
                        <a:spcAft>
                          <a:spcPts val="0"/>
                        </a:spcAft>
                      </a:pPr>
                      <a:r>
                        <a:rPr lang="en-US" sz="1100" spc="-20">
                          <a:effectLst/>
                        </a:rPr>
                        <a:t>Type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35" marR="8890" algn="ctr">
                        <a:lnSpc>
                          <a:spcPts val="1160"/>
                        </a:lnSpc>
                        <a:spcBef>
                          <a:spcPts val="10"/>
                        </a:spcBef>
                        <a:spcAft>
                          <a:spcPts val="0"/>
                        </a:spcAft>
                      </a:pPr>
                      <a:r>
                        <a:rPr lang="en-US" sz="1100" spc="-10">
                          <a:effectLst/>
                        </a:rPr>
                        <a:t>Status</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984821830"/>
                  </a:ext>
                </a:extLst>
              </a:tr>
              <a:tr h="221455">
                <a:tc>
                  <a:txBody>
                    <a:bodyPr/>
                    <a:lstStyle/>
                    <a:p>
                      <a:pPr marL="67945">
                        <a:lnSpc>
                          <a:spcPts val="1160"/>
                        </a:lnSpc>
                        <a:spcBef>
                          <a:spcPts val="180"/>
                        </a:spcBef>
                        <a:spcAft>
                          <a:spcPts val="0"/>
                        </a:spcAft>
                      </a:pPr>
                      <a:r>
                        <a:rPr lang="en-US" sz="1100" spc="-25">
                          <a:effectLst/>
                        </a:rPr>
                        <a:t>10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61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7 </a:t>
                      </a:r>
                      <a:r>
                        <a:rPr lang="en-US" sz="1100" spc="-25">
                          <a:effectLst/>
                        </a:rPr>
                        <a:t>492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50825495"/>
                  </a:ext>
                </a:extLst>
              </a:tr>
              <a:tr h="221455">
                <a:tc>
                  <a:txBody>
                    <a:bodyPr/>
                    <a:lstStyle/>
                    <a:p>
                      <a:pPr marL="67945">
                        <a:lnSpc>
                          <a:spcPts val="1160"/>
                        </a:lnSpc>
                        <a:spcBef>
                          <a:spcPts val="180"/>
                        </a:spcBef>
                        <a:spcAft>
                          <a:spcPts val="0"/>
                        </a:spcAft>
                      </a:pPr>
                      <a:r>
                        <a:rPr lang="en-US" sz="1100" spc="-25">
                          <a:effectLst/>
                        </a:rPr>
                        <a:t>11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62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8 </a:t>
                      </a:r>
                      <a:r>
                        <a:rPr lang="en-US" sz="1100" spc="-25">
                          <a:effectLst/>
                        </a:rPr>
                        <a:t>661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29994308"/>
                  </a:ext>
                </a:extLst>
              </a:tr>
              <a:tr h="221455">
                <a:tc>
                  <a:txBody>
                    <a:bodyPr/>
                    <a:lstStyle/>
                    <a:p>
                      <a:pPr marL="67945">
                        <a:lnSpc>
                          <a:spcPts val="1160"/>
                        </a:lnSpc>
                        <a:spcBef>
                          <a:spcPts val="180"/>
                        </a:spcBef>
                        <a:spcAft>
                          <a:spcPts val="0"/>
                        </a:spcAft>
                      </a:pPr>
                      <a:r>
                        <a:rPr lang="en-US" sz="1100" spc="-25">
                          <a:effectLst/>
                        </a:rPr>
                        <a:t>12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63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13 </a:t>
                      </a:r>
                      <a:r>
                        <a:rPr lang="en-US" sz="1100" spc="-25">
                          <a:effectLst/>
                        </a:rPr>
                        <a:t>686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227164697"/>
                  </a:ext>
                </a:extLst>
              </a:tr>
              <a:tr h="223770">
                <a:tc>
                  <a:txBody>
                    <a:bodyPr/>
                    <a:lstStyle/>
                    <a:p>
                      <a:pPr marL="67945">
                        <a:lnSpc>
                          <a:spcPts val="1170"/>
                        </a:lnSpc>
                        <a:spcBef>
                          <a:spcPts val="180"/>
                        </a:spcBef>
                        <a:spcAft>
                          <a:spcPts val="0"/>
                        </a:spcAft>
                      </a:pPr>
                      <a:r>
                        <a:rPr lang="en-US" sz="1100" spc="-25">
                          <a:effectLst/>
                        </a:rPr>
                        <a:t>13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64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12 </a:t>
                      </a:r>
                      <a:r>
                        <a:rPr lang="en-US" sz="1100" spc="-25">
                          <a:effectLst/>
                        </a:rPr>
                        <a:t>907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108038208"/>
                  </a:ext>
                </a:extLst>
              </a:tr>
              <a:tr h="221455">
                <a:tc>
                  <a:txBody>
                    <a:bodyPr/>
                    <a:lstStyle/>
                    <a:p>
                      <a:pPr marL="67945">
                        <a:lnSpc>
                          <a:spcPts val="1170"/>
                        </a:lnSpc>
                        <a:spcBef>
                          <a:spcPts val="165"/>
                        </a:spcBef>
                        <a:spcAft>
                          <a:spcPts val="0"/>
                        </a:spcAft>
                      </a:pPr>
                      <a:r>
                        <a:rPr lang="en-US" sz="1100" spc="-25">
                          <a:effectLst/>
                        </a:rPr>
                        <a:t>14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65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13 </a:t>
                      </a:r>
                      <a:r>
                        <a:rPr lang="en-US" sz="1100" spc="-25">
                          <a:effectLst/>
                        </a:rPr>
                        <a:t>858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557730"/>
                  </a:ext>
                </a:extLst>
              </a:tr>
              <a:tr h="221455">
                <a:tc>
                  <a:txBody>
                    <a:bodyPr/>
                    <a:lstStyle/>
                    <a:p>
                      <a:pPr marL="67945">
                        <a:lnSpc>
                          <a:spcPts val="1170"/>
                        </a:lnSpc>
                        <a:spcBef>
                          <a:spcPts val="165"/>
                        </a:spcBef>
                        <a:spcAft>
                          <a:spcPts val="0"/>
                        </a:spcAft>
                      </a:pPr>
                      <a:r>
                        <a:rPr lang="en-US" sz="1100" spc="-25">
                          <a:effectLst/>
                        </a:rPr>
                        <a:t>15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66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10 </a:t>
                      </a:r>
                      <a:r>
                        <a:rPr lang="en-US" sz="1100" spc="-25">
                          <a:effectLst/>
                        </a:rPr>
                        <a:t>302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077892861"/>
                  </a:ext>
                </a:extLst>
              </a:tr>
              <a:tr h="221455">
                <a:tc>
                  <a:txBody>
                    <a:bodyPr/>
                    <a:lstStyle/>
                    <a:p>
                      <a:pPr marL="67945">
                        <a:lnSpc>
                          <a:spcPts val="1160"/>
                        </a:lnSpc>
                        <a:spcBef>
                          <a:spcPts val="180"/>
                        </a:spcBef>
                        <a:spcAft>
                          <a:spcPts val="0"/>
                        </a:spcAft>
                      </a:pPr>
                      <a:r>
                        <a:rPr lang="en-US" sz="1100" spc="-25">
                          <a:effectLst/>
                        </a:rPr>
                        <a:t>16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67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10 </a:t>
                      </a:r>
                      <a:r>
                        <a:rPr lang="en-US" sz="1100" spc="-25">
                          <a:effectLst/>
                        </a:rPr>
                        <a:t>603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9793610"/>
                  </a:ext>
                </a:extLst>
              </a:tr>
              <a:tr h="221455">
                <a:tc>
                  <a:txBody>
                    <a:bodyPr/>
                    <a:lstStyle/>
                    <a:p>
                      <a:pPr marL="67945">
                        <a:lnSpc>
                          <a:spcPts val="1160"/>
                        </a:lnSpc>
                        <a:spcBef>
                          <a:spcPts val="180"/>
                        </a:spcBef>
                        <a:spcAft>
                          <a:spcPts val="0"/>
                        </a:spcAft>
                      </a:pPr>
                      <a:r>
                        <a:rPr lang="en-US" sz="1100" spc="-25">
                          <a:effectLst/>
                        </a:rPr>
                        <a:t>17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75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26 </a:t>
                      </a:r>
                      <a:r>
                        <a:rPr lang="en-US" sz="1100" spc="-25">
                          <a:effectLst/>
                        </a:rPr>
                        <a:t>452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99706666"/>
                  </a:ext>
                </a:extLst>
              </a:tr>
              <a:tr h="221455">
                <a:tc>
                  <a:txBody>
                    <a:bodyPr/>
                    <a:lstStyle/>
                    <a:p>
                      <a:pPr marL="67945">
                        <a:lnSpc>
                          <a:spcPts val="1160"/>
                        </a:lnSpc>
                        <a:spcBef>
                          <a:spcPts val="180"/>
                        </a:spcBef>
                        <a:spcAft>
                          <a:spcPts val="0"/>
                        </a:spcAft>
                      </a:pPr>
                      <a:r>
                        <a:rPr lang="en-US" sz="1100" spc="-25">
                          <a:effectLst/>
                        </a:rPr>
                        <a:t>18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77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10 </a:t>
                      </a:r>
                      <a:r>
                        <a:rPr lang="en-US" sz="1100" spc="-25">
                          <a:effectLst/>
                        </a:rPr>
                        <a:t>431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61375429"/>
                  </a:ext>
                </a:extLst>
              </a:tr>
              <a:tr h="223770">
                <a:tc>
                  <a:txBody>
                    <a:bodyPr/>
                    <a:lstStyle/>
                    <a:p>
                      <a:pPr marL="67945">
                        <a:lnSpc>
                          <a:spcPts val="1170"/>
                        </a:lnSpc>
                        <a:spcBef>
                          <a:spcPts val="180"/>
                        </a:spcBef>
                        <a:spcAft>
                          <a:spcPts val="0"/>
                        </a:spcAft>
                      </a:pPr>
                      <a:r>
                        <a:rPr lang="en-US" sz="1100" spc="-25">
                          <a:effectLst/>
                        </a:rPr>
                        <a:t>19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78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8 </a:t>
                      </a:r>
                      <a:r>
                        <a:rPr lang="en-US" sz="1100" spc="-25">
                          <a:effectLst/>
                        </a:rPr>
                        <a:t>092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201958056"/>
                  </a:ext>
                </a:extLst>
              </a:tr>
              <a:tr h="221455">
                <a:tc>
                  <a:txBody>
                    <a:bodyPr/>
                    <a:lstStyle/>
                    <a:p>
                      <a:pPr marL="67945">
                        <a:lnSpc>
                          <a:spcPts val="1170"/>
                        </a:lnSpc>
                        <a:spcBef>
                          <a:spcPts val="165"/>
                        </a:spcBef>
                        <a:spcAft>
                          <a:spcPts val="0"/>
                        </a:spcAft>
                      </a:pPr>
                      <a:r>
                        <a:rPr lang="en-US" sz="1100" spc="-25">
                          <a:effectLst/>
                        </a:rPr>
                        <a:t>20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79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7 </a:t>
                      </a:r>
                      <a:r>
                        <a:rPr lang="en-US" sz="1100" spc="-25">
                          <a:effectLst/>
                        </a:rPr>
                        <a:t>802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976314461"/>
                  </a:ext>
                </a:extLst>
              </a:tr>
              <a:tr h="221455">
                <a:tc>
                  <a:txBody>
                    <a:bodyPr/>
                    <a:lstStyle/>
                    <a:p>
                      <a:pPr marL="67945">
                        <a:lnSpc>
                          <a:spcPts val="1170"/>
                        </a:lnSpc>
                        <a:spcBef>
                          <a:spcPts val="165"/>
                        </a:spcBef>
                        <a:spcAft>
                          <a:spcPts val="0"/>
                        </a:spcAft>
                      </a:pPr>
                      <a:r>
                        <a:rPr lang="en-US" sz="1100" spc="-25">
                          <a:effectLst/>
                        </a:rPr>
                        <a:t>21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0">
                          <a:effectLst/>
                        </a:rPr>
                        <a:t> </a:t>
                      </a:r>
                      <a:r>
                        <a:rPr lang="en-US" sz="1100">
                          <a:effectLst/>
                        </a:rPr>
                        <a:t>Industrial</a:t>
                      </a:r>
                      <a:r>
                        <a:rPr lang="en-US" sz="1100" spc="-35">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80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8 </a:t>
                      </a:r>
                      <a:r>
                        <a:rPr lang="en-US" sz="1100" spc="-25">
                          <a:effectLst/>
                        </a:rPr>
                        <a:t>219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11392407"/>
                  </a:ext>
                </a:extLst>
              </a:tr>
              <a:tr h="221455">
                <a:tc>
                  <a:txBody>
                    <a:bodyPr/>
                    <a:lstStyle/>
                    <a:p>
                      <a:pPr marL="67945">
                        <a:lnSpc>
                          <a:spcPts val="1160"/>
                        </a:lnSpc>
                        <a:spcBef>
                          <a:spcPts val="180"/>
                        </a:spcBef>
                        <a:spcAft>
                          <a:spcPts val="0"/>
                        </a:spcAft>
                      </a:pPr>
                      <a:r>
                        <a:rPr lang="en-US" sz="1100" spc="-25">
                          <a:effectLst/>
                        </a:rPr>
                        <a:t>22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81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9 </a:t>
                      </a:r>
                      <a:r>
                        <a:rPr lang="en-US" sz="1100" spc="-25">
                          <a:effectLst/>
                        </a:rPr>
                        <a:t>341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65773997"/>
                  </a:ext>
                </a:extLst>
              </a:tr>
              <a:tr h="221455">
                <a:tc>
                  <a:txBody>
                    <a:bodyPr/>
                    <a:lstStyle/>
                    <a:p>
                      <a:pPr marL="67945">
                        <a:lnSpc>
                          <a:spcPts val="1160"/>
                        </a:lnSpc>
                        <a:spcBef>
                          <a:spcPts val="180"/>
                        </a:spcBef>
                        <a:spcAft>
                          <a:spcPts val="0"/>
                        </a:spcAft>
                      </a:pPr>
                      <a:r>
                        <a:rPr lang="en-US" sz="1100" spc="-25">
                          <a:effectLst/>
                        </a:rPr>
                        <a:t>23</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82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13 </a:t>
                      </a:r>
                      <a:r>
                        <a:rPr lang="en-US" sz="1100" spc="-25">
                          <a:effectLst/>
                        </a:rPr>
                        <a:t>931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25049889"/>
                  </a:ext>
                </a:extLst>
              </a:tr>
              <a:tr h="222226">
                <a:tc>
                  <a:txBody>
                    <a:bodyPr/>
                    <a:lstStyle/>
                    <a:p>
                      <a:pPr marL="67945">
                        <a:lnSpc>
                          <a:spcPts val="1160"/>
                        </a:lnSpc>
                        <a:spcBef>
                          <a:spcPts val="180"/>
                        </a:spcBef>
                        <a:spcAft>
                          <a:spcPts val="0"/>
                        </a:spcAft>
                      </a:pPr>
                      <a:r>
                        <a:rPr lang="en-US" sz="1100" spc="-25">
                          <a:effectLst/>
                        </a:rPr>
                        <a:t>24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84</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14 </a:t>
                      </a:r>
                      <a:r>
                        <a:rPr lang="en-US" sz="1100" spc="-25">
                          <a:effectLst/>
                        </a:rPr>
                        <a:t>208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11590383"/>
                  </a:ext>
                </a:extLst>
              </a:tr>
              <a:tr h="223770">
                <a:tc>
                  <a:txBody>
                    <a:bodyPr/>
                    <a:lstStyle/>
                    <a:p>
                      <a:pPr marL="67945">
                        <a:lnSpc>
                          <a:spcPts val="1170"/>
                        </a:lnSpc>
                        <a:spcBef>
                          <a:spcPts val="180"/>
                        </a:spcBef>
                        <a:spcAft>
                          <a:spcPts val="0"/>
                        </a:spcAft>
                      </a:pPr>
                      <a:r>
                        <a:rPr lang="en-US" sz="1100" spc="-25">
                          <a:effectLst/>
                        </a:rPr>
                        <a:t>25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85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15 </a:t>
                      </a:r>
                      <a:r>
                        <a:rPr lang="en-US" sz="1100" spc="-25">
                          <a:effectLst/>
                        </a:rPr>
                        <a:t>067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605286118"/>
                  </a:ext>
                </a:extLst>
              </a:tr>
              <a:tr h="221455">
                <a:tc>
                  <a:txBody>
                    <a:bodyPr/>
                    <a:lstStyle/>
                    <a:p>
                      <a:pPr marL="67945">
                        <a:lnSpc>
                          <a:spcPts val="1170"/>
                        </a:lnSpc>
                        <a:spcBef>
                          <a:spcPts val="165"/>
                        </a:spcBef>
                        <a:spcAft>
                          <a:spcPts val="0"/>
                        </a:spcAft>
                      </a:pPr>
                      <a:r>
                        <a:rPr lang="en-US" sz="1100" spc="-25">
                          <a:effectLst/>
                        </a:rPr>
                        <a:t>26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86</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13 </a:t>
                      </a:r>
                      <a:r>
                        <a:rPr lang="en-US" sz="1100" spc="-25">
                          <a:effectLst/>
                        </a:rPr>
                        <a:t>279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428138696"/>
                  </a:ext>
                </a:extLst>
              </a:tr>
              <a:tr h="221455">
                <a:tc>
                  <a:txBody>
                    <a:bodyPr/>
                    <a:lstStyle/>
                    <a:p>
                      <a:pPr marL="67945">
                        <a:lnSpc>
                          <a:spcPts val="1170"/>
                        </a:lnSpc>
                        <a:spcBef>
                          <a:spcPts val="165"/>
                        </a:spcBef>
                        <a:spcAft>
                          <a:spcPts val="0"/>
                        </a:spcAft>
                      </a:pPr>
                      <a:r>
                        <a:rPr lang="en-US" sz="1100" spc="-25">
                          <a:effectLst/>
                        </a:rPr>
                        <a:t>27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87</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18 </a:t>
                      </a:r>
                      <a:r>
                        <a:rPr lang="en-US" sz="1100" spc="-25">
                          <a:effectLst/>
                        </a:rPr>
                        <a:t>025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127387951"/>
                  </a:ext>
                </a:extLst>
              </a:tr>
              <a:tr h="221455">
                <a:tc>
                  <a:txBody>
                    <a:bodyPr/>
                    <a:lstStyle/>
                    <a:p>
                      <a:pPr marL="67945">
                        <a:lnSpc>
                          <a:spcPts val="1160"/>
                        </a:lnSpc>
                        <a:spcBef>
                          <a:spcPts val="180"/>
                        </a:spcBef>
                        <a:spcAft>
                          <a:spcPts val="0"/>
                        </a:spcAft>
                      </a:pPr>
                      <a:r>
                        <a:rPr lang="en-US" sz="1100" spc="-25">
                          <a:effectLst/>
                        </a:rPr>
                        <a:t>28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80"/>
                        </a:spcBef>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80"/>
                        </a:spcBef>
                      </a:pPr>
                      <a:r>
                        <a:rPr lang="en-US" sz="1100" spc="-25">
                          <a:effectLst/>
                        </a:rPr>
                        <a:t>88</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80"/>
                        </a:spcBef>
                      </a:pPr>
                      <a:r>
                        <a:rPr lang="en-US" sz="1100">
                          <a:effectLst/>
                        </a:rPr>
                        <a:t>17 </a:t>
                      </a:r>
                      <a:r>
                        <a:rPr lang="en-US" sz="1100" spc="-25">
                          <a:effectLst/>
                        </a:rPr>
                        <a:t>895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80"/>
                        </a:spcBef>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80"/>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97834609"/>
                  </a:ext>
                </a:extLst>
              </a:tr>
              <a:tr h="221455">
                <a:tc>
                  <a:txBody>
                    <a:bodyPr/>
                    <a:lstStyle/>
                    <a:p>
                      <a:pPr marL="67945">
                        <a:lnSpc>
                          <a:spcPts val="1160"/>
                        </a:lnSpc>
                        <a:spcBef>
                          <a:spcPts val="180"/>
                        </a:spcBef>
                        <a:spcAft>
                          <a:spcPts val="0"/>
                        </a:spcAft>
                      </a:pPr>
                      <a:r>
                        <a:rPr lang="en-US" sz="1100" spc="-25">
                          <a:effectLst/>
                        </a:rPr>
                        <a:t>29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89</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45"/>
                        </a:lnSpc>
                        <a:spcBef>
                          <a:spcPts val="95"/>
                        </a:spcBef>
                        <a:spcAft>
                          <a:spcPts val="0"/>
                        </a:spcAft>
                      </a:pPr>
                      <a:r>
                        <a:rPr lang="en-US" sz="1100">
                          <a:effectLst/>
                        </a:rPr>
                        <a:t>13 </a:t>
                      </a:r>
                      <a:r>
                        <a:rPr lang="en-US" sz="1100" spc="-25">
                          <a:effectLst/>
                        </a:rPr>
                        <a:t>882</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46717115"/>
                  </a:ext>
                </a:extLst>
              </a:tr>
              <a:tr h="221455">
                <a:tc>
                  <a:txBody>
                    <a:bodyPr/>
                    <a:lstStyle/>
                    <a:p>
                      <a:pPr marL="67945">
                        <a:lnSpc>
                          <a:spcPts val="1160"/>
                        </a:lnSpc>
                        <a:spcBef>
                          <a:spcPts val="180"/>
                        </a:spcBef>
                        <a:spcAft>
                          <a:spcPts val="0"/>
                        </a:spcAft>
                      </a:pPr>
                      <a:r>
                        <a:rPr lang="en-US" sz="1100" spc="-25">
                          <a:effectLst/>
                        </a:rPr>
                        <a:t>30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4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45"/>
                        </a:lnSpc>
                        <a:spcBef>
                          <a:spcPts val="95"/>
                        </a:spcBef>
                        <a:spcAft>
                          <a:spcPts val="0"/>
                        </a:spcAft>
                      </a:pPr>
                      <a:r>
                        <a:rPr lang="en-US" sz="1100" spc="-25">
                          <a:effectLst/>
                        </a:rPr>
                        <a:t>90</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9690" algn="r">
                        <a:lnSpc>
                          <a:spcPts val="1245"/>
                        </a:lnSpc>
                        <a:spcBef>
                          <a:spcPts val="95"/>
                        </a:spcBef>
                        <a:spcAft>
                          <a:spcPts val="0"/>
                        </a:spcAft>
                      </a:pPr>
                      <a:r>
                        <a:rPr lang="en-US" sz="1100" spc="-25">
                          <a:effectLst/>
                        </a:rPr>
                        <a:t>471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4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45"/>
                        </a:lnSpc>
                        <a:spcBef>
                          <a:spcPts val="95"/>
                        </a:spcBef>
                        <a:spcAft>
                          <a:spcPts val="0"/>
                        </a:spcAft>
                      </a:pPr>
                      <a:r>
                        <a:rPr lang="en-US" sz="1100" spc="-10">
                          <a:effectLst/>
                        </a:rPr>
                        <a:t>Vacant</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52986455"/>
                  </a:ext>
                </a:extLst>
              </a:tr>
              <a:tr h="223770">
                <a:tc>
                  <a:txBody>
                    <a:bodyPr/>
                    <a:lstStyle/>
                    <a:p>
                      <a:pPr marL="67945">
                        <a:lnSpc>
                          <a:spcPts val="1170"/>
                        </a:lnSpc>
                        <a:spcBef>
                          <a:spcPts val="180"/>
                        </a:spcBef>
                        <a:spcAft>
                          <a:spcPts val="0"/>
                        </a:spcAft>
                      </a:pPr>
                      <a:r>
                        <a:rPr lang="en-US" sz="1100" spc="-25">
                          <a:effectLst/>
                        </a:rPr>
                        <a:t>31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7945">
                        <a:lnSpc>
                          <a:spcPts val="1255"/>
                        </a:lnSpc>
                        <a:spcBef>
                          <a:spcPts val="95"/>
                        </a:spcBef>
                        <a:spcAft>
                          <a:spcPts val="0"/>
                        </a:spcAft>
                      </a:pPr>
                      <a:r>
                        <a:rPr lang="en-US" sz="1100">
                          <a:effectLst/>
                        </a:rPr>
                        <a:t>Madadeni</a:t>
                      </a:r>
                      <a:r>
                        <a:rPr lang="en-US" sz="1100" spc="-45">
                          <a:effectLst/>
                        </a:rPr>
                        <a:t> </a:t>
                      </a:r>
                      <a:r>
                        <a:rPr lang="en-US" sz="1100">
                          <a:effectLst/>
                        </a:rPr>
                        <a:t>Industrial</a:t>
                      </a:r>
                      <a:r>
                        <a:rPr lang="en-US" sz="1100" spc="-40">
                          <a:effectLst/>
                        </a:rPr>
                        <a:t> </a:t>
                      </a:r>
                      <a:r>
                        <a:rPr lang="en-US" sz="1100" spc="-10">
                          <a:effectLst/>
                        </a:rPr>
                        <a:t>Estate</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60325" algn="r">
                        <a:lnSpc>
                          <a:spcPts val="1255"/>
                        </a:lnSpc>
                        <a:spcBef>
                          <a:spcPts val="95"/>
                        </a:spcBef>
                        <a:spcAft>
                          <a:spcPts val="0"/>
                        </a:spcAft>
                      </a:pPr>
                      <a:r>
                        <a:rPr lang="en-US" sz="1100" spc="-25">
                          <a:effectLst/>
                        </a:rPr>
                        <a:t>95</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R="58420" algn="r">
                        <a:lnSpc>
                          <a:spcPts val="1255"/>
                        </a:lnSpc>
                        <a:spcBef>
                          <a:spcPts val="95"/>
                        </a:spcBef>
                        <a:spcAft>
                          <a:spcPts val="0"/>
                        </a:spcAft>
                      </a:pPr>
                      <a:r>
                        <a:rPr lang="en-US" sz="1100">
                          <a:effectLst/>
                        </a:rPr>
                        <a:t>6 </a:t>
                      </a:r>
                      <a:r>
                        <a:rPr lang="en-US" sz="1100" spc="-25">
                          <a:effectLst/>
                        </a:rPr>
                        <a:t>491</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69215">
                        <a:lnSpc>
                          <a:spcPts val="1255"/>
                        </a:lnSpc>
                        <a:spcBef>
                          <a:spcPts val="95"/>
                        </a:spcBef>
                        <a:spcAft>
                          <a:spcPts val="0"/>
                        </a:spcAft>
                      </a:pPr>
                      <a:r>
                        <a:rPr lang="en-US" sz="1100" spc="-10">
                          <a:effectLst/>
                        </a:rPr>
                        <a:t>Industrial</a:t>
                      </a:r>
                      <a:endParaRPr lang="en-ZA"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620" marR="8890" algn="ctr">
                        <a:lnSpc>
                          <a:spcPts val="1255"/>
                        </a:lnSpc>
                        <a:spcBef>
                          <a:spcPts val="95"/>
                        </a:spcBef>
                        <a:spcAft>
                          <a:spcPts val="0"/>
                        </a:spcAft>
                      </a:pPr>
                      <a:r>
                        <a:rPr lang="en-US" sz="1100" spc="-10" dirty="0">
                          <a:effectLst/>
                        </a:rPr>
                        <a:t>Vacant</a:t>
                      </a:r>
                      <a:endParaRPr lang="en-ZA"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49028249"/>
                  </a:ext>
                </a:extLst>
              </a:tr>
            </a:tbl>
          </a:graphicData>
        </a:graphic>
      </p:graphicFrame>
    </p:spTree>
    <p:extLst>
      <p:ext uri="{BB962C8B-B14F-4D97-AF65-F5344CB8AC3E}">
        <p14:creationId xmlns:p14="http://schemas.microsoft.com/office/powerpoint/2010/main" val="3792483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62547" y="86176"/>
            <a:ext cx="8908472" cy="266511"/>
          </a:xfrm>
          <a:prstGeom prst="rect">
            <a:avLst/>
          </a:prstGeom>
          <a:solidFill>
            <a:srgbClr val="00B050"/>
          </a:solidFill>
          <a:ln>
            <a:noFill/>
          </a:ln>
        </p:spPr>
        <p:txBody>
          <a:bodyPr spcFirstLastPara="1" vert="horz" wrap="square" lIns="38570" tIns="19280" rIns="38570" bIns="19280" rtlCol="0" anchor="ctr" anchorCtr="0">
            <a:noAutofit/>
          </a:bodyPr>
          <a:lstStyle/>
          <a:p>
            <a:pPr lvl="1" algn="ctr" rtl="0">
              <a:lnSpc>
                <a:spcPct val="90000"/>
              </a:lnSpc>
              <a:buClr>
                <a:schemeClr val="lt1"/>
              </a:buClr>
              <a:buSzPts val="2800"/>
            </a:pPr>
            <a:r>
              <a:rPr lang="en-ZA" b="1">
                <a:solidFill>
                  <a:schemeClr val="bg1"/>
                </a:solidFill>
              </a:rPr>
              <a:t>WAY FORWARD</a:t>
            </a:r>
            <a:endParaRPr lang="en-US" b="1">
              <a:solidFill>
                <a:schemeClr val="bg1"/>
              </a:solidFill>
            </a:endParaRPr>
          </a:p>
        </p:txBody>
      </p:sp>
      <p:sp>
        <p:nvSpPr>
          <p:cNvPr id="23082" name="Google Shape;23082;p54"/>
          <p:cNvSpPr txBox="1">
            <a:spLocks noGrp="1"/>
          </p:cNvSpPr>
          <p:nvPr>
            <p:ph type="sldNum" sz="quarter" idx="12"/>
          </p:nvPr>
        </p:nvSpPr>
        <p:spPr>
          <a:xfrm>
            <a:off x="9504205" y="5833681"/>
            <a:ext cx="935773" cy="124544"/>
          </a:xfrm>
          <a:prstGeom prst="rect">
            <a:avLst/>
          </a:prstGeom>
          <a:noFill/>
          <a:ln>
            <a:noFill/>
          </a:ln>
        </p:spPr>
        <p:txBody>
          <a:bodyPr spcFirstLastPara="1" vert="horz" wrap="square" lIns="31187" tIns="15590" rIns="31187" bIns="15590"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410" b="0" i="0" u="none" strike="noStrike" cap="none">
                <a:solidFill>
                  <a:srgbClr val="888888"/>
                </a:solidFill>
                <a:latin typeface="Calibri"/>
                <a:ea typeface="Calibri"/>
                <a:cs typeface="Calibri"/>
                <a:sym typeface="Calibri"/>
              </a:defRPr>
            </a:lvl9pPr>
          </a:lstStyle>
          <a:p>
            <a:pPr defTabSz="385745">
              <a:defRPr/>
            </a:pPr>
            <a:fld id="{00000000-1234-1234-1234-123412341234}" type="slidenum">
              <a:rPr lang="en-US" sz="825" b="1">
                <a:solidFill>
                  <a:schemeClr val="tx1"/>
                </a:solidFill>
              </a:rPr>
              <a:pPr defTabSz="385745">
                <a:defRPr/>
              </a:pPr>
              <a:t>59</a:t>
            </a:fld>
            <a:endParaRPr sz="825" b="1">
              <a:solidFill>
                <a:schemeClr val="tx1"/>
              </a:solidFill>
            </a:endParaRPr>
          </a:p>
        </p:txBody>
      </p:sp>
      <p:sp>
        <p:nvSpPr>
          <p:cNvPr id="2" name="TextBox 1">
            <a:extLst>
              <a:ext uri="{FF2B5EF4-FFF2-40B4-BE49-F238E27FC236}">
                <a16:creationId xmlns:a16="http://schemas.microsoft.com/office/drawing/2014/main" id="{036E9909-5C4B-4B0E-881F-721FA3F1B5BB}"/>
              </a:ext>
            </a:extLst>
          </p:cNvPr>
          <p:cNvSpPr txBox="1"/>
          <p:nvPr/>
        </p:nvSpPr>
        <p:spPr>
          <a:xfrm>
            <a:off x="550506" y="979714"/>
            <a:ext cx="10646229" cy="424731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The overall objective is to secure developers to enter into long term lease agreements with IDFC for identified sites, to develop top structures for commercial / industrial purposes.</a:t>
            </a:r>
          </a:p>
          <a:p>
            <a:pPr marL="285750" lvl="1" indent="-285750">
              <a:buFont typeface="Arial" panose="020B0604020202020204" pitchFamily="34" charset="0"/>
              <a:buChar char="•"/>
            </a:pPr>
            <a:endParaRPr lang="en-GB">
              <a:ea typeface="Calibri"/>
              <a:cs typeface="Calibri"/>
            </a:endParaRPr>
          </a:p>
          <a:p>
            <a:pPr marL="285750" lvl="1" indent="-285750">
              <a:buFont typeface="Arial" panose="020B0604020202020204" pitchFamily="34" charset="0"/>
              <a:buChar char="•"/>
            </a:pPr>
            <a:r>
              <a:rPr lang="en-GB">
                <a:ea typeface="Calibri"/>
                <a:cs typeface="Calibri"/>
              </a:rPr>
              <a:t>Standard IDFC requirements for signing of leases must be met in line with IDFC's lease application process. </a:t>
            </a:r>
          </a:p>
          <a:p>
            <a:pPr marL="285750" indent="-285750">
              <a:buFont typeface="Arial" panose="020B0604020202020204" pitchFamily="34" charset="0"/>
              <a:buChar char="•"/>
            </a:pPr>
            <a:endParaRPr lang="en-GB">
              <a:ea typeface="Calibri"/>
              <a:cs typeface="Calibri"/>
            </a:endParaRPr>
          </a:p>
          <a:p>
            <a:pPr marL="285750" indent="-285750">
              <a:buFont typeface="Arial" panose="020B0604020202020204" pitchFamily="34" charset="0"/>
              <a:buChar char="•"/>
            </a:pPr>
            <a:r>
              <a:rPr lang="en-GB"/>
              <a:t>Prospective developers will be expected to submit detailed proposals outlining the nature of the proposed development, development costs, source of funding and market and financial feasibilities.</a:t>
            </a:r>
          </a:p>
          <a:p>
            <a:pPr marL="285750" indent="-285750">
              <a:buFont typeface="Arial" panose="020B0604020202020204" pitchFamily="34" charset="0"/>
              <a:buChar char="•"/>
            </a:pPr>
            <a:endParaRPr lang="en-GB">
              <a:ea typeface="Calibri"/>
              <a:cs typeface="Calibri"/>
            </a:endParaRPr>
          </a:p>
          <a:p>
            <a:pPr marL="285750" indent="-285750">
              <a:buFont typeface="Arial"/>
              <a:buChar char="•"/>
            </a:pPr>
            <a:r>
              <a:rPr lang="en-GB"/>
              <a:t>Proposals received will be evaluated based on:</a:t>
            </a:r>
            <a:endParaRPr lang="en-GB">
              <a:ea typeface="Calibri"/>
              <a:cs typeface="Calibri"/>
            </a:endParaRPr>
          </a:p>
          <a:p>
            <a:pPr marL="742950" lvl="1" indent="-285750">
              <a:buFont typeface="Arial"/>
              <a:buChar char="-"/>
            </a:pPr>
            <a:r>
              <a:rPr lang="en-GB"/>
              <a:t>Ability to fund / raise capital for the development</a:t>
            </a:r>
            <a:endParaRPr lang="en-GB">
              <a:ea typeface="Calibri"/>
              <a:cs typeface="Calibri"/>
            </a:endParaRPr>
          </a:p>
          <a:p>
            <a:pPr marL="742950" lvl="1" indent="-285750">
              <a:buFont typeface="Arial"/>
              <a:buChar char="-"/>
            </a:pPr>
            <a:r>
              <a:rPr lang="en-GB"/>
              <a:t>Market and financial feasibility</a:t>
            </a:r>
            <a:endParaRPr lang="en-GB">
              <a:ea typeface="Calibri" panose="020F0502020204030204"/>
              <a:cs typeface="Calibri" panose="020F0502020204030204"/>
            </a:endParaRPr>
          </a:p>
          <a:p>
            <a:pPr marL="742950" lvl="1" indent="-285750">
              <a:buFont typeface="Arial"/>
              <a:buChar char="-"/>
            </a:pPr>
            <a:r>
              <a:rPr lang="en-GB"/>
              <a:t>BBBEE and commitment to economic development and job creation</a:t>
            </a:r>
            <a:endParaRPr lang="en-GB">
              <a:ea typeface="Calibri"/>
              <a:cs typeface="Calibri"/>
            </a:endParaRPr>
          </a:p>
          <a:p>
            <a:pPr lvl="1"/>
            <a:endParaRPr lang="en-GB">
              <a:ea typeface="Calibri"/>
              <a:cs typeface="Calibri"/>
            </a:endParaRPr>
          </a:p>
          <a:p>
            <a:pPr marL="285750" indent="-285750">
              <a:buFont typeface="Arial" panose="020B0604020202020204" pitchFamily="34" charset="0"/>
              <a:buChar char="•"/>
            </a:pPr>
            <a:r>
              <a:rPr lang="en-GB"/>
              <a:t>Interested parties should contact Simanga Mkhize (</a:t>
            </a:r>
            <a:r>
              <a:rPr lang="en-GB">
                <a:hlinkClick r:id="rId3"/>
              </a:rPr>
              <a:t>smkhize@ithala.co.za</a:t>
            </a:r>
            <a:r>
              <a:rPr lang="en-GB"/>
              <a:t>) for further information.	</a:t>
            </a:r>
          </a:p>
          <a:p>
            <a:pPr lvl="1"/>
            <a:endParaRPr lang="en-US"/>
          </a:p>
        </p:txBody>
      </p:sp>
    </p:spTree>
    <p:extLst>
      <p:ext uri="{BB962C8B-B14F-4D97-AF65-F5344CB8AC3E}">
        <p14:creationId xmlns:p14="http://schemas.microsoft.com/office/powerpoint/2010/main" val="376197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35243" y="55697"/>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latin typeface="CIDFont+F1"/>
              </a:rPr>
              <a:t>K</a:t>
            </a:r>
            <a:r>
              <a:rPr lang="en-ZA" b="1">
                <a:solidFill>
                  <a:schemeClr val="bg1"/>
                </a:solidFill>
                <a:latin typeface="CIDFont+F1"/>
              </a:rPr>
              <a:t>WAMASHU ERF 2 BRIDGE CITY</a:t>
            </a:r>
            <a:r>
              <a:rPr lang="en-US" b="1" i="0" u="none" strike="noStrike" baseline="0">
                <a:solidFill>
                  <a:schemeClr val="bg1"/>
                </a:solidFill>
                <a:latin typeface="CIDFont+F1"/>
              </a:rPr>
              <a:t>- OVERVIEW</a:t>
            </a:r>
            <a:endParaRPr lang="en-US" b="1">
              <a:solidFill>
                <a:schemeClr val="bg1"/>
              </a:solidFill>
            </a:endParaRPr>
          </a:p>
        </p:txBody>
      </p:sp>
      <p:sp>
        <p:nvSpPr>
          <p:cNvPr id="23082" name="Google Shape;23082;p54"/>
          <p:cNvSpPr txBox="1">
            <a:spLocks noGrp="1"/>
          </p:cNvSpPr>
          <p:nvPr>
            <p:ph type="sldNum" sz="quarter" idx="12"/>
          </p:nvPr>
        </p:nvSpPr>
        <p:spPr>
          <a:xfrm>
            <a:off x="9153400" y="6605326"/>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fld id="{00000000-1234-1234-1234-123412341234}" type="slidenum">
              <a:rPr lang="en-US" smtClean="0"/>
              <a:pPr defTabSz="514326"/>
              <a:t>6</a:t>
            </a:fld>
            <a:endParaRPr b="1">
              <a:solidFill>
                <a:prstClr val="black">
                  <a:tint val="75000"/>
                </a:prstClr>
              </a:solidFill>
              <a:latin typeface="Calibri" panose="020F0502020204030204"/>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635244" y="468404"/>
            <a:ext cx="8833339" cy="584775"/>
          </a:xfrm>
          <a:prstGeom prst="rect">
            <a:avLst/>
          </a:prstGeom>
          <a:solidFill>
            <a:schemeClr val="bg1">
              <a:lumMod val="85000"/>
            </a:schemeClr>
          </a:solidFill>
        </p:spPr>
        <p:txBody>
          <a:bodyPr wrap="square">
            <a:spAutoFit/>
          </a:bodyPr>
          <a:lstStyle/>
          <a:p>
            <a:pPr algn="l"/>
            <a:r>
              <a:rPr lang="en-US" sz="1600">
                <a:latin typeface="CIDFont+F1"/>
              </a:rPr>
              <a:t>Erf 2 Bridge city is a </a:t>
            </a:r>
            <a:r>
              <a:rPr lang="en-US" sz="1600">
                <a:latin typeface="CIDFont+F2"/>
              </a:rPr>
              <a:t>vacant commercial land </a:t>
            </a:r>
            <a:r>
              <a:rPr lang="en-US" sz="1600">
                <a:latin typeface="CIDFont+F1"/>
              </a:rPr>
              <a:t>located at Bridge city town </a:t>
            </a:r>
            <a:r>
              <a:rPr lang="en-US" sz="1600" err="1">
                <a:latin typeface="CIDFont+F1"/>
              </a:rPr>
              <a:t>centre</a:t>
            </a:r>
            <a:r>
              <a:rPr lang="en-US" sz="1600">
                <a:latin typeface="CIDFont+F1"/>
              </a:rPr>
              <a:t> at Kwamashu, within the </a:t>
            </a:r>
            <a:r>
              <a:rPr lang="en-US" sz="1600" err="1">
                <a:latin typeface="CIDFont+F1"/>
              </a:rPr>
              <a:t>eThekwiniB</a:t>
            </a:r>
            <a:r>
              <a:rPr lang="en-ZA" sz="1600">
                <a:latin typeface="CIDFont+F1"/>
              </a:rPr>
              <a:t>Municipality, Durban, KwaZulu-Natal.</a:t>
            </a:r>
            <a:endParaRPr lang="en-ZA" sz="1100"/>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1498791" y="4300316"/>
          <a:ext cx="4553122" cy="1813560"/>
        </p:xfrm>
        <a:graphic>
          <a:graphicData uri="http://schemas.openxmlformats.org/drawingml/2006/table">
            <a:tbl>
              <a:tblPr firstRow="1" bandRow="1">
                <a:tableStyleId>{5940675A-B579-460E-94D1-54222C63F5DA}</a:tableStyleId>
              </a:tblPr>
              <a:tblGrid>
                <a:gridCol w="1671376">
                  <a:extLst>
                    <a:ext uri="{9D8B030D-6E8A-4147-A177-3AD203B41FA5}">
                      <a16:colId xmlns:a16="http://schemas.microsoft.com/office/drawing/2014/main" val="944063566"/>
                    </a:ext>
                  </a:extLst>
                </a:gridCol>
                <a:gridCol w="2881746">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ZA" sz="1100" b="0" i="0" u="none" strike="noStrike" baseline="0">
                          <a:latin typeface="CIDFont+F1"/>
                        </a:rPr>
                        <a:t>13 629 m</a:t>
                      </a:r>
                      <a:r>
                        <a:rPr lang="en-ZA" sz="800" b="0" i="0" u="none" strike="noStrike" baseline="0">
                          <a:latin typeface="CIDFont+F1"/>
                        </a:rPr>
                        <a:t>2</a:t>
                      </a:r>
                      <a:endParaRPr lang="en-ZA" sz="11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Ithala Development Finance Corporation.</a:t>
                      </a: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No permanent building in place</a:t>
                      </a:r>
                    </a:p>
                  </a:txBody>
                  <a:tcPr/>
                </a:tc>
                <a:extLst>
                  <a:ext uri="{0D108BD9-81ED-4DB2-BD59-A6C34878D82A}">
                    <a16:rowId xmlns:a16="http://schemas.microsoft.com/office/drawing/2014/main" val="2860998198"/>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US" sz="1100" b="0" u="none" strike="noStrike" kern="1200" baseline="0">
                          <a:solidFill>
                            <a:schemeClr val="dk1"/>
                          </a:solidFill>
                          <a:latin typeface="+mn-lt"/>
                          <a:ea typeface="+mn-ea"/>
                          <a:cs typeface="+mn-cs"/>
                        </a:rPr>
                        <a:t>R152 328 (account is up to date)</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Security controlled mesh wire gates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US" sz="1100" b="0" i="0" u="none" strike="noStrike" baseline="0">
                          <a:latin typeface="CIDFont+F1"/>
                        </a:rPr>
                        <a:t>Mesh wire fence in a good condition</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graphicFrame>
        <p:nvGraphicFramePr>
          <p:cNvPr id="12" name="Table 11">
            <a:extLst>
              <a:ext uri="{FF2B5EF4-FFF2-40B4-BE49-F238E27FC236}">
                <a16:creationId xmlns:a16="http://schemas.microsoft.com/office/drawing/2014/main" id="{7FD4B2C2-2055-6696-9E93-77B9BB97C7F5}"/>
              </a:ext>
            </a:extLst>
          </p:cNvPr>
          <p:cNvGraphicFramePr>
            <a:graphicFrameLocks noGrp="1"/>
          </p:cNvGraphicFramePr>
          <p:nvPr/>
        </p:nvGraphicFramePr>
        <p:xfrm>
          <a:off x="7093719" y="4337588"/>
          <a:ext cx="4330335" cy="2133600"/>
        </p:xfrm>
        <a:graphic>
          <a:graphicData uri="http://schemas.openxmlformats.org/drawingml/2006/table">
            <a:tbl>
              <a:tblPr firstRow="1" bandRow="1">
                <a:tableStyleId>{5940675A-B579-460E-94D1-54222C63F5DA}</a:tableStyleId>
              </a:tblPr>
              <a:tblGrid>
                <a:gridCol w="1061027">
                  <a:extLst>
                    <a:ext uri="{9D8B030D-6E8A-4147-A177-3AD203B41FA5}">
                      <a16:colId xmlns:a16="http://schemas.microsoft.com/office/drawing/2014/main" val="944063566"/>
                    </a:ext>
                  </a:extLst>
                </a:gridCol>
                <a:gridCol w="3269308">
                  <a:extLst>
                    <a:ext uri="{9D8B030D-6E8A-4147-A177-3AD203B41FA5}">
                      <a16:colId xmlns:a16="http://schemas.microsoft.com/office/drawing/2014/main" val="4051197514"/>
                    </a:ext>
                  </a:extLst>
                </a:gridCol>
              </a:tblGrid>
              <a:tr h="0">
                <a:tc>
                  <a:txBody>
                    <a:bodyPr/>
                    <a:lstStyle/>
                    <a:p>
                      <a:r>
                        <a:rPr lang="en-US" sz="1100" b="1"/>
                        <a:t>Service Infrastructure</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0">
                <a:tc>
                  <a:txBody>
                    <a:bodyPr/>
                    <a:lstStyle/>
                    <a:p>
                      <a:r>
                        <a:rPr lang="en-ZA" sz="1100" b="0" i="0" u="none" strike="noStrike" kern="1200" baseline="0">
                          <a:solidFill>
                            <a:schemeClr val="tx1"/>
                          </a:solidFill>
                          <a:latin typeface="+mn-lt"/>
                          <a:ea typeface="+mn-ea"/>
                          <a:cs typeface="+mn-cs"/>
                        </a:rPr>
                        <a:t>Sewer Network</a:t>
                      </a:r>
                    </a:p>
                  </a:txBody>
                  <a:tcPr/>
                </a:tc>
                <a:tc>
                  <a:txBody>
                    <a:bodyPr/>
                    <a:lstStyle/>
                    <a:p>
                      <a:r>
                        <a:rPr lang="en-ZA" sz="1100" b="0" i="0" u="none" strike="noStrike" kern="1200" baseline="0">
                          <a:solidFill>
                            <a:schemeClr val="tx1"/>
                          </a:solidFill>
                          <a:latin typeface="+mn-lt"/>
                          <a:ea typeface="+mn-ea"/>
                          <a:cs typeface="+mn-cs"/>
                        </a:rPr>
                        <a:t>Serviced - Sewer mains available for connection on permanent structure</a:t>
                      </a:r>
                    </a:p>
                  </a:txBody>
                  <a:tcPr/>
                </a:tc>
                <a:extLst>
                  <a:ext uri="{0D108BD9-81ED-4DB2-BD59-A6C34878D82A}">
                    <a16:rowId xmlns:a16="http://schemas.microsoft.com/office/drawing/2014/main" val="1356731659"/>
                  </a:ext>
                </a:extLst>
              </a:tr>
              <a:tr h="0">
                <a:tc>
                  <a:txBody>
                    <a:bodyPr/>
                    <a:lstStyle/>
                    <a:p>
                      <a:r>
                        <a:rPr lang="en-ZA" sz="1100" b="0" i="0" u="none" strike="noStrike" kern="1200" baseline="0">
                          <a:solidFill>
                            <a:schemeClr val="tx1"/>
                          </a:solidFill>
                          <a:latin typeface="+mn-lt"/>
                          <a:ea typeface="+mn-ea"/>
                          <a:cs typeface="+mn-cs"/>
                        </a:rPr>
                        <a:t>Electrical infrastructure</a:t>
                      </a:r>
                    </a:p>
                  </a:txBody>
                  <a:tcPr/>
                </a:tc>
                <a:tc>
                  <a:txBody>
                    <a:bodyPr/>
                    <a:lstStyle/>
                    <a:p>
                      <a:pPr algn="l"/>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Serviced. </a:t>
                      </a:r>
                      <a:r>
                        <a:rPr lang="en-ZA" sz="1100" b="0" i="0" u="none" strike="noStrike" baseline="0">
                          <a:latin typeface="CIDFont+F1"/>
                        </a:rPr>
                        <a:t>Electricity connected for temporary</a:t>
                      </a:r>
                    </a:p>
                    <a:p>
                      <a:pPr algn="l"/>
                      <a:r>
                        <a:rPr lang="en-ZA" sz="1100" b="0" i="0" u="none" strike="noStrike" baseline="0">
                          <a:latin typeface="CIDFont+F1"/>
                        </a:rPr>
                        <a:t>use by tenant.</a:t>
                      </a:r>
                      <a:endParaRPr kumimoji="0" lang="en-ZA" sz="11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val="3859184052"/>
                  </a:ext>
                </a:extLst>
              </a:tr>
              <a:tr h="0">
                <a:tc>
                  <a:txBody>
                    <a:bodyPr/>
                    <a:lstStyle/>
                    <a:p>
                      <a:r>
                        <a:rPr lang="en-ZA" sz="1100" b="0" i="0" u="none" strike="noStrike" kern="1200" baseline="0">
                          <a:solidFill>
                            <a:schemeClr val="tx1"/>
                          </a:solidFill>
                          <a:latin typeface="+mn-lt"/>
                          <a:ea typeface="+mn-ea"/>
                          <a:cs typeface="+mn-cs"/>
                        </a:rPr>
                        <a:t>Water lines</a:t>
                      </a:r>
                    </a:p>
                  </a:txBody>
                  <a:tcPr/>
                </a:tc>
                <a:tc>
                  <a:txBody>
                    <a:bodyPr/>
                    <a:lstStyle/>
                    <a:p>
                      <a:pPr algn="l"/>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Serviced. </a:t>
                      </a:r>
                      <a:r>
                        <a:rPr lang="en-US" sz="1100" b="0" i="0" u="none" strike="noStrike" baseline="0">
                          <a:latin typeface="CIDFont+F1"/>
                        </a:rPr>
                        <a:t>Water connected for temporary use by</a:t>
                      </a:r>
                    </a:p>
                    <a:p>
                      <a:pPr algn="l"/>
                      <a:r>
                        <a:rPr lang="en-ZA" sz="1100" b="0" i="0" u="none" strike="noStrike" baseline="0">
                          <a:latin typeface="CIDFont+F1"/>
                        </a:rPr>
                        <a:t>tenant</a:t>
                      </a:r>
                      <a:endParaRPr kumimoji="0" lang="en-ZA" sz="1100" b="0" i="0" u="none" strike="noStrike" kern="1200" cap="none" spc="0" normalizeH="0" baseline="0" noProof="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CIDFont+F1"/>
                          <a:ea typeface="+mn-ea"/>
                          <a:cs typeface="+mn-cs"/>
                        </a:rPr>
                        <a:t>Storm-water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Serviced </a:t>
                      </a:r>
                    </a:p>
                  </a:txBody>
                  <a:tcPr/>
                </a:tc>
                <a:extLst>
                  <a:ext uri="{0D108BD9-81ED-4DB2-BD59-A6C34878D82A}">
                    <a16:rowId xmlns:a16="http://schemas.microsoft.com/office/drawing/2014/main" val="2314991693"/>
                  </a:ext>
                </a:extLst>
              </a:tr>
            </a:tbl>
          </a:graphicData>
        </a:graphic>
      </p:graphicFrame>
      <p:sp>
        <p:nvSpPr>
          <p:cNvPr id="7" name="TextBox 6">
            <a:extLst>
              <a:ext uri="{FF2B5EF4-FFF2-40B4-BE49-F238E27FC236}">
                <a16:creationId xmlns:a16="http://schemas.microsoft.com/office/drawing/2014/main" id="{DB91A106-F757-1BD1-8E3B-A9E9E0648CD9}"/>
              </a:ext>
            </a:extLst>
          </p:cNvPr>
          <p:cNvSpPr txBox="1"/>
          <p:nvPr/>
        </p:nvSpPr>
        <p:spPr>
          <a:xfrm>
            <a:off x="7775455" y="1088580"/>
            <a:ext cx="2755889" cy="2800767"/>
          </a:xfrm>
          <a:prstGeom prst="rect">
            <a:avLst/>
          </a:prstGeom>
          <a:noFill/>
        </p:spPr>
        <p:txBody>
          <a:bodyPr wrap="square">
            <a:spAutoFit/>
          </a:bodyPr>
          <a:lstStyle/>
          <a:p>
            <a:pPr marL="176213" indent="-176213">
              <a:buFont typeface="Arial" panose="020B0604020202020204" pitchFamily="34" charset="0"/>
              <a:buChar char="•"/>
            </a:pPr>
            <a:r>
              <a:rPr lang="en-US" sz="1600">
                <a:latin typeface="CIDFont+F1"/>
              </a:rPr>
              <a:t>Bridge city is a town </a:t>
            </a:r>
            <a:r>
              <a:rPr lang="en-US" sz="1600" err="1">
                <a:latin typeface="CIDFont+F1"/>
              </a:rPr>
              <a:t>centre</a:t>
            </a:r>
            <a:r>
              <a:rPr lang="en-US" sz="1600">
                <a:latin typeface="CIDFont+F1"/>
              </a:rPr>
              <a:t> being developed through a joint venture between Tongaat </a:t>
            </a:r>
            <a:r>
              <a:rPr lang="en-US" sz="1600" err="1">
                <a:latin typeface="CIDFont+F1"/>
              </a:rPr>
              <a:t>Hulett</a:t>
            </a:r>
            <a:r>
              <a:rPr lang="en-US" sz="1600">
                <a:latin typeface="CIDFont+F1"/>
              </a:rPr>
              <a:t> developments and eThekwini Municipality. The land is located at an area with high potential to generate income, since the site is at the </a:t>
            </a:r>
            <a:r>
              <a:rPr lang="en-US" sz="1600" err="1">
                <a:latin typeface="CIDFont+F1"/>
              </a:rPr>
              <a:t>centre</a:t>
            </a:r>
            <a:r>
              <a:rPr lang="en-US" sz="1600">
                <a:latin typeface="CIDFont+F1"/>
              </a:rPr>
              <a:t> of the Bridge city town </a:t>
            </a:r>
            <a:r>
              <a:rPr lang="en-US" sz="1600" err="1">
                <a:latin typeface="CIDFont+F1"/>
              </a:rPr>
              <a:t>centre</a:t>
            </a:r>
            <a:r>
              <a:rPr lang="en-US" sz="1600">
                <a:latin typeface="CIDFont+F1"/>
              </a:rPr>
              <a:t>.</a:t>
            </a:r>
            <a:endParaRPr lang="en-ZA" sz="1200"/>
          </a:p>
        </p:txBody>
      </p:sp>
      <p:pic>
        <p:nvPicPr>
          <p:cNvPr id="5" name="Picture 4">
            <a:extLst>
              <a:ext uri="{FF2B5EF4-FFF2-40B4-BE49-F238E27FC236}">
                <a16:creationId xmlns:a16="http://schemas.microsoft.com/office/drawing/2014/main" id="{8A52BF92-5363-2CA5-9572-B80320B2A39E}"/>
              </a:ext>
            </a:extLst>
          </p:cNvPr>
          <p:cNvPicPr>
            <a:picLocks noChangeAspect="1"/>
          </p:cNvPicPr>
          <p:nvPr/>
        </p:nvPicPr>
        <p:blipFill>
          <a:blip r:embed="rId3"/>
          <a:stretch>
            <a:fillRect/>
          </a:stretch>
        </p:blipFill>
        <p:spPr>
          <a:xfrm>
            <a:off x="1617386" y="1088580"/>
            <a:ext cx="6094979" cy="2814345"/>
          </a:xfrm>
          <a:prstGeom prst="rect">
            <a:avLst/>
          </a:prstGeom>
        </p:spPr>
      </p:pic>
    </p:spTree>
    <p:extLst>
      <p:ext uri="{BB962C8B-B14F-4D97-AF65-F5344CB8AC3E}">
        <p14:creationId xmlns:p14="http://schemas.microsoft.com/office/powerpoint/2010/main" val="3307593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E7DA65BB-46CB-471E-97BE-8EBB6BC31323}"/>
              </a:ext>
            </a:extLst>
          </p:cNvPr>
          <p:cNvSpPr txBox="1">
            <a:spLocks/>
          </p:cNvSpPr>
          <p:nvPr/>
        </p:nvSpPr>
        <p:spPr>
          <a:xfrm>
            <a:off x="1828800" y="1012372"/>
            <a:ext cx="8324850" cy="495872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endParaRPr lang="en-GB" sz="16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6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8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8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8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ZA" sz="1400" dirty="0">
              <a:solidFill>
                <a:schemeClr val="bg2">
                  <a:lumMod val="10000"/>
                </a:schemeClr>
              </a:solidFill>
              <a:latin typeface="Arial" panose="020B0604020202020204" pitchFamily="34" charset="0"/>
              <a:cs typeface="Arial" panose="020B0604020202020204" pitchFamily="34" charset="0"/>
            </a:endParaRPr>
          </a:p>
          <a:p>
            <a:pPr>
              <a:buFont typeface="+mj-lt"/>
              <a:buAutoNum type="arabicPeriod"/>
              <a:defRPr/>
            </a:pPr>
            <a:endParaRPr lang="en-GB" sz="14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ZA" sz="1400" dirty="0">
              <a:solidFill>
                <a:schemeClr val="tx1">
                  <a:lumMod val="95000"/>
                  <a:lumOff val="5000"/>
                </a:schemeClr>
              </a:solidFill>
              <a:latin typeface="Arial" panose="020B0604020202020204" pitchFamily="34" charset="0"/>
              <a:cs typeface="Arial" panose="020B0604020202020204" pitchFamily="34" charset="0"/>
            </a:endParaRPr>
          </a:p>
          <a:p>
            <a:pPr>
              <a:buFont typeface="+mj-lt"/>
              <a:buAutoNum type="arabicPeriod"/>
              <a:defRPr/>
            </a:pPr>
            <a:endParaRPr lang="en-ZA" sz="1800" dirty="0">
              <a:solidFill>
                <a:srgbClr val="002060"/>
              </a:solidFill>
              <a:latin typeface="+mj-lt"/>
              <a:cs typeface="Arial" charset="0"/>
            </a:endParaRPr>
          </a:p>
          <a:p>
            <a:pPr>
              <a:defRPr/>
            </a:pPr>
            <a:endParaRPr lang="en-ZA" sz="1800" b="1" dirty="0">
              <a:solidFill>
                <a:srgbClr val="002060"/>
              </a:solidFill>
              <a:latin typeface="+mj-lt"/>
              <a:cs typeface="Arial" charset="0"/>
            </a:endParaRPr>
          </a:p>
        </p:txBody>
      </p:sp>
      <p:sp>
        <p:nvSpPr>
          <p:cNvPr id="2" name="Content Placeholder 3">
            <a:extLst>
              <a:ext uri="{FF2B5EF4-FFF2-40B4-BE49-F238E27FC236}">
                <a16:creationId xmlns:a16="http://schemas.microsoft.com/office/drawing/2014/main" id="{69C3E921-36C1-B6CE-9608-6BD442A097D9}"/>
              </a:ext>
            </a:extLst>
          </p:cNvPr>
          <p:cNvSpPr txBox="1">
            <a:spLocks/>
          </p:cNvSpPr>
          <p:nvPr/>
        </p:nvSpPr>
        <p:spPr>
          <a:xfrm>
            <a:off x="1719944" y="1012371"/>
            <a:ext cx="8730342" cy="495872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lgn="just">
              <a:lnSpc>
                <a:spcPct val="130000"/>
              </a:lnSpc>
              <a:buSzPts val="1100"/>
              <a:buNone/>
            </a:pPr>
            <a:endParaRPr lang="en-GB" sz="14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4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GB" sz="14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ZA" sz="1400" dirty="0">
              <a:solidFill>
                <a:schemeClr val="bg2">
                  <a:lumMod val="10000"/>
                </a:schemeClr>
              </a:solidFill>
              <a:latin typeface="Arial" panose="020B0604020202020204" pitchFamily="34" charset="0"/>
              <a:cs typeface="Arial" panose="020B0604020202020204" pitchFamily="34" charset="0"/>
            </a:endParaRPr>
          </a:p>
          <a:p>
            <a:pPr>
              <a:buFont typeface="+mj-lt"/>
              <a:buAutoNum type="arabicPeriod"/>
              <a:defRPr/>
            </a:pPr>
            <a:endParaRPr lang="en-GB" sz="1400" dirty="0">
              <a:solidFill>
                <a:schemeClr val="bg2">
                  <a:lumMod val="10000"/>
                </a:schemeClr>
              </a:solidFill>
              <a:latin typeface="Arial" panose="020B0604020202020204" pitchFamily="34" charset="0"/>
              <a:cs typeface="Arial" panose="020B0604020202020204" pitchFamily="34" charset="0"/>
            </a:endParaRPr>
          </a:p>
          <a:p>
            <a:pPr marL="0" indent="0">
              <a:buNone/>
              <a:defRPr/>
            </a:pPr>
            <a:endParaRPr lang="en-ZA" sz="1400" dirty="0">
              <a:solidFill>
                <a:schemeClr val="tx1">
                  <a:lumMod val="95000"/>
                  <a:lumOff val="5000"/>
                </a:schemeClr>
              </a:solidFill>
              <a:latin typeface="Arial" panose="020B0604020202020204" pitchFamily="34" charset="0"/>
              <a:cs typeface="Arial" panose="020B0604020202020204" pitchFamily="34" charset="0"/>
            </a:endParaRPr>
          </a:p>
          <a:p>
            <a:pPr>
              <a:buFont typeface="+mj-lt"/>
              <a:buAutoNum type="arabicPeriod"/>
              <a:defRPr/>
            </a:pPr>
            <a:endParaRPr lang="en-ZA" sz="1400" dirty="0">
              <a:solidFill>
                <a:srgbClr val="002060"/>
              </a:solidFill>
              <a:latin typeface="+mj-lt"/>
              <a:cs typeface="Arial" charset="0"/>
            </a:endParaRPr>
          </a:p>
          <a:p>
            <a:pPr>
              <a:defRPr/>
            </a:pPr>
            <a:endParaRPr lang="en-ZA" sz="1800" b="1" dirty="0">
              <a:solidFill>
                <a:srgbClr val="002060"/>
              </a:solidFill>
              <a:latin typeface="+mj-lt"/>
              <a:cs typeface="Arial" charset="0"/>
            </a:endParaRPr>
          </a:p>
        </p:txBody>
      </p:sp>
      <p:sp>
        <p:nvSpPr>
          <p:cNvPr id="4" name="TextBox 3">
            <a:extLst>
              <a:ext uri="{FF2B5EF4-FFF2-40B4-BE49-F238E27FC236}">
                <a16:creationId xmlns:a16="http://schemas.microsoft.com/office/drawing/2014/main" id="{A30840FD-D23D-F078-B49E-865C507474FC}"/>
              </a:ext>
            </a:extLst>
          </p:cNvPr>
          <p:cNvSpPr txBox="1"/>
          <p:nvPr/>
        </p:nvSpPr>
        <p:spPr>
          <a:xfrm>
            <a:off x="3810000" y="2967336"/>
            <a:ext cx="4572000" cy="1015663"/>
          </a:xfrm>
          <a:prstGeom prst="rect">
            <a:avLst/>
          </a:prstGeom>
          <a:noFill/>
        </p:spPr>
        <p:txBody>
          <a:bodyPr wrap="square">
            <a:spAutoFit/>
          </a:bodyPr>
          <a:lstStyle/>
          <a:p>
            <a:pPr algn="ctr"/>
            <a:r>
              <a:rPr lang="en-ZA" sz="2400" b="1" dirty="0">
                <a:solidFill>
                  <a:srgbClr val="002060"/>
                </a:solidFill>
                <a:latin typeface="Arial" panose="020B0604020202020204" pitchFamily="34" charset="0"/>
                <a:cs typeface="Arial" panose="020B0604020202020204" pitchFamily="34" charset="0"/>
              </a:rPr>
              <a:t>THANK YOU</a:t>
            </a:r>
            <a:br>
              <a:rPr lang="en-ZA" sz="2400" b="1" dirty="0">
                <a:solidFill>
                  <a:srgbClr val="002060"/>
                </a:solidFill>
                <a:latin typeface="Arial" panose="020B0604020202020204" pitchFamily="34" charset="0"/>
                <a:cs typeface="Arial" panose="020B0604020202020204" pitchFamily="34" charset="0"/>
              </a:rPr>
            </a:br>
            <a:br>
              <a:rPr lang="en-ZA" b="1" dirty="0">
                <a:solidFill>
                  <a:srgbClr val="002060"/>
                </a:solidFill>
                <a:latin typeface="Arial" panose="020B0604020202020204" pitchFamily="34" charset="0"/>
                <a:cs typeface="Arial" panose="020B0604020202020204" pitchFamily="34" charset="0"/>
              </a:rPr>
            </a:br>
            <a:endParaRPr lang="en-ZA" dirty="0"/>
          </a:p>
        </p:txBody>
      </p:sp>
    </p:spTree>
    <p:extLst>
      <p:ext uri="{BB962C8B-B14F-4D97-AF65-F5344CB8AC3E}">
        <p14:creationId xmlns:p14="http://schemas.microsoft.com/office/powerpoint/2010/main" val="1095363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pic>
        <p:nvPicPr>
          <p:cNvPr id="8" name="Picture 7">
            <a:extLst>
              <a:ext uri="{FF2B5EF4-FFF2-40B4-BE49-F238E27FC236}">
                <a16:creationId xmlns:a16="http://schemas.microsoft.com/office/drawing/2014/main" id="{B51A8171-74FE-1D59-FAB0-6B0351E7633A}"/>
              </a:ext>
            </a:extLst>
          </p:cNvPr>
          <p:cNvPicPr>
            <a:picLocks noChangeAspect="1"/>
          </p:cNvPicPr>
          <p:nvPr/>
        </p:nvPicPr>
        <p:blipFill rotWithShape="1">
          <a:blip r:embed="rId3"/>
          <a:srcRect t="4689" r="-2" b="6984"/>
          <a:stretch/>
        </p:blipFill>
        <p:spPr>
          <a:xfrm>
            <a:off x="5186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1" name="Picture 10">
            <a:extLst>
              <a:ext uri="{FF2B5EF4-FFF2-40B4-BE49-F238E27FC236}">
                <a16:creationId xmlns:a16="http://schemas.microsoft.com/office/drawing/2014/main" id="{54CD741F-9AAC-5FB1-0BDF-379195AF70C7}"/>
              </a:ext>
            </a:extLst>
          </p:cNvPr>
          <p:cNvPicPr>
            <a:picLocks noChangeAspect="1"/>
          </p:cNvPicPr>
          <p:nvPr/>
        </p:nvPicPr>
        <p:blipFill rotWithShape="1">
          <a:blip r:embed="rId4"/>
          <a:srcRect t="2948" r="-2" b="-2"/>
          <a:stretch/>
        </p:blipFill>
        <p:spPr>
          <a:xfrm>
            <a:off x="5186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3080" name="Google Shape;23080;p54"/>
          <p:cNvSpPr txBox="1">
            <a:spLocks noGrp="1"/>
          </p:cNvSpPr>
          <p:nvPr>
            <p:ph type="title"/>
          </p:nvPr>
        </p:nvSpPr>
        <p:spPr>
          <a:xfrm>
            <a:off x="1860043" y="859536"/>
            <a:ext cx="3624601" cy="1243584"/>
          </a:xfrm>
          <a:prstGeom prst="rect">
            <a:avLst/>
          </a:prstGeom>
        </p:spPr>
        <p:txBody>
          <a:bodyPr spcFirstLastPara="1" vert="horz" lIns="91440" tIns="45720" rIns="91440" bIns="45720" rtlCol="0" anchor="ctr" anchorCtr="0">
            <a:normAutofit/>
          </a:bodyPr>
          <a:lstStyle/>
          <a:p>
            <a:pPr lvl="1" algn="l" rtl="0">
              <a:lnSpc>
                <a:spcPct val="90000"/>
              </a:lnSpc>
              <a:spcBef>
                <a:spcPct val="0"/>
              </a:spcBef>
              <a:buClr>
                <a:schemeClr val="lt1"/>
              </a:buClr>
              <a:buSzPts val="2800"/>
            </a:pPr>
            <a:r>
              <a:rPr lang="en-US" sz="2800" b="1" kern="1200">
                <a:solidFill>
                  <a:schemeClr val="tx1"/>
                </a:solidFill>
                <a:latin typeface="+mj-lt"/>
                <a:ea typeface="+mj-ea"/>
                <a:cs typeface="+mj-cs"/>
              </a:rPr>
              <a:t>KWAMASHU ERF 2 BRIDGE CITY- SITE VISIT FINDINGS</a:t>
            </a:r>
          </a:p>
        </p:txBody>
      </p:sp>
      <p:sp>
        <p:nvSpPr>
          <p:cNvPr id="23082" name="Google Shape;23082;p54"/>
          <p:cNvSpPr txBox="1">
            <a:spLocks noGrp="1"/>
          </p:cNvSpPr>
          <p:nvPr>
            <p:ph type="sldNum" sz="quarter" idx="12"/>
          </p:nvPr>
        </p:nvSpPr>
        <p:spPr>
          <a:xfrm>
            <a:off x="8281416" y="6356351"/>
            <a:ext cx="2057400" cy="365125"/>
          </a:xfrm>
          <a:prstGeom prst="rect">
            <a:avLst/>
          </a:prstGeom>
        </p:spPr>
        <p:txBody>
          <a:bodyPr spcFirstLastPara="1" vert="horz" lIns="91440" tIns="45720" rIns="91440" bIns="45720" rtlCol="0" anchor="ctr" anchorCtr="0">
            <a:norm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a:spcAft>
                <a:spcPts val="600"/>
              </a:spcAft>
            </a:pPr>
            <a:fld id="{00000000-1234-1234-1234-123412341234}" type="slidenum">
              <a:rPr lang="en-US" sz="1200">
                <a:solidFill>
                  <a:schemeClr val="bg1"/>
                </a:solidFill>
                <a:latin typeface="+mn-lt"/>
                <a:ea typeface="+mn-ea"/>
                <a:cs typeface="+mn-cs"/>
              </a:rPr>
              <a:pPr>
                <a:spcAft>
                  <a:spcPts val="600"/>
                </a:spcAft>
              </a:pPr>
              <a:t>7</a:t>
            </a:fld>
            <a:endParaRPr lang="en-US" sz="1200" b="1">
              <a:solidFill>
                <a:schemeClr val="bg1"/>
              </a:solidFill>
              <a:latin typeface="+mn-lt"/>
              <a:ea typeface="+mn-ea"/>
              <a:cs typeface="+mn-cs"/>
            </a:endParaRPr>
          </a:p>
        </p:txBody>
      </p:sp>
      <p:sp>
        <p:nvSpPr>
          <p:cNvPr id="4" name="TextBox 3">
            <a:extLst>
              <a:ext uri="{FF2B5EF4-FFF2-40B4-BE49-F238E27FC236}">
                <a16:creationId xmlns:a16="http://schemas.microsoft.com/office/drawing/2014/main" id="{98D91E57-A1AF-E9A6-FE8B-A280E8D91569}"/>
              </a:ext>
            </a:extLst>
          </p:cNvPr>
          <p:cNvSpPr txBox="1"/>
          <p:nvPr/>
        </p:nvSpPr>
        <p:spPr>
          <a:xfrm>
            <a:off x="1860042" y="2512612"/>
            <a:ext cx="3624602" cy="36643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a:t>Property is a vacant commercial land, located at Bridge City town </a:t>
            </a:r>
            <a:r>
              <a:rPr lang="en-US" sz="1700" err="1"/>
              <a:t>centre</a:t>
            </a:r>
            <a:r>
              <a:rPr lang="en-US" sz="1700"/>
              <a:t> which is about 17 </a:t>
            </a:r>
            <a:r>
              <a:rPr lang="en-US" sz="1700" err="1"/>
              <a:t>kilometres</a:t>
            </a:r>
            <a:r>
              <a:rPr lang="en-US" sz="1700"/>
              <a:t> from the Durban city </a:t>
            </a:r>
            <a:r>
              <a:rPr lang="en-US" sz="1700" err="1"/>
              <a:t>centre</a:t>
            </a:r>
            <a:r>
              <a:rPr lang="en-US" sz="1700"/>
              <a:t>, connecting the communities of Phoenix with </a:t>
            </a:r>
            <a:r>
              <a:rPr lang="en-US" sz="1700" err="1"/>
              <a:t>Inanda</a:t>
            </a:r>
            <a:r>
              <a:rPr lang="en-US" sz="1700"/>
              <a:t>, </a:t>
            </a:r>
            <a:r>
              <a:rPr lang="en-US" sz="1700" err="1"/>
              <a:t>Ntuzuma</a:t>
            </a:r>
            <a:r>
              <a:rPr lang="en-US" sz="1700"/>
              <a:t> and KwaMashu.</a:t>
            </a:r>
          </a:p>
        </p:txBody>
      </p:sp>
    </p:spTree>
    <p:extLst>
      <p:ext uri="{BB962C8B-B14F-4D97-AF65-F5344CB8AC3E}">
        <p14:creationId xmlns:p14="http://schemas.microsoft.com/office/powerpoint/2010/main" val="1271092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635243" y="55697"/>
            <a:ext cx="8833340"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US" b="1">
                <a:solidFill>
                  <a:schemeClr val="bg1"/>
                </a:solidFill>
              </a:rPr>
              <a:t>MPUMALANGA </a:t>
            </a:r>
            <a:r>
              <a:rPr lang="en-US" b="1">
                <a:solidFill>
                  <a:schemeClr val="bg1"/>
                </a:solidFill>
                <a:latin typeface="CIDFont+F1"/>
              </a:rPr>
              <a:t> A1852 </a:t>
            </a:r>
            <a:r>
              <a:rPr lang="en-US" b="1" i="0" u="none" strike="noStrike" baseline="0">
                <a:solidFill>
                  <a:schemeClr val="bg1"/>
                </a:solidFill>
                <a:latin typeface="CIDFont+F1"/>
              </a:rPr>
              <a:t>- OVERVIEW</a:t>
            </a:r>
            <a:endParaRPr lang="en-US" b="1">
              <a:solidFill>
                <a:schemeClr val="bg1"/>
              </a:solidFill>
            </a:endParaRPr>
          </a:p>
        </p:txBody>
      </p:sp>
      <p:sp>
        <p:nvSpPr>
          <p:cNvPr id="23082" name="Google Shape;23082;p54"/>
          <p:cNvSpPr txBox="1">
            <a:spLocks noGrp="1"/>
          </p:cNvSpPr>
          <p:nvPr>
            <p:ph type="sldNum" sz="quarter" idx="12"/>
          </p:nvPr>
        </p:nvSpPr>
        <p:spPr>
          <a:xfrm>
            <a:off x="5440382" y="2972668"/>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defTabSz="514326">
              <a:defRPr/>
            </a:pPr>
            <a:fld id="{00000000-1234-1234-1234-123412341234}" type="slidenum">
              <a:rPr lang="en-US"/>
              <a:pPr defTabSz="514326">
                <a:defRPr/>
              </a:pPr>
              <a:t>8</a:t>
            </a:fld>
            <a:endParaRPr b="1">
              <a:solidFill>
                <a:prstClr val="black">
                  <a:tint val="75000"/>
                </a:prstClr>
              </a:solidFill>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49629" y="468404"/>
            <a:ext cx="11928763" cy="584775"/>
          </a:xfrm>
          <a:prstGeom prst="rect">
            <a:avLst/>
          </a:prstGeom>
          <a:solidFill>
            <a:schemeClr val="bg1">
              <a:lumMod val="85000"/>
            </a:schemeClr>
          </a:solidFill>
        </p:spPr>
        <p:txBody>
          <a:bodyPr wrap="square">
            <a:spAutoFit/>
          </a:bodyPr>
          <a:lstStyle/>
          <a:p>
            <a:pPr>
              <a:defRPr/>
            </a:pPr>
            <a:r>
              <a:rPr lang="en-US" sz="1600">
                <a:solidFill>
                  <a:prstClr val="black"/>
                </a:solidFill>
                <a:latin typeface="Calibri" panose="020F0502020204030204"/>
              </a:rPr>
              <a:t>A1852 Mpumalanga is a dilapidated commercial property located at B section of Mpumalanga widely known as </a:t>
            </a:r>
            <a:r>
              <a:rPr lang="en-US" sz="1600" err="1">
                <a:solidFill>
                  <a:prstClr val="black"/>
                </a:solidFill>
                <a:latin typeface="Calibri" panose="020F0502020204030204"/>
              </a:rPr>
              <a:t>Hammersdale</a:t>
            </a:r>
            <a:r>
              <a:rPr lang="en-US" sz="1600">
                <a:solidFill>
                  <a:prstClr val="black"/>
                </a:solidFill>
                <a:latin typeface="Calibri" panose="020F0502020204030204"/>
              </a:rPr>
              <a:t> township, situated about 50 km West of Durban, within eThekwini Municipality</a:t>
            </a:r>
            <a:endParaRPr lang="en-ZA" sz="1200">
              <a:solidFill>
                <a:prstClr val="black"/>
              </a:solidFill>
              <a:latin typeface="Calibri" panose="020F0502020204030204"/>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245930" y="4196020"/>
          <a:ext cx="4553122" cy="2331720"/>
        </p:xfrm>
        <a:graphic>
          <a:graphicData uri="http://schemas.openxmlformats.org/drawingml/2006/table">
            <a:tbl>
              <a:tblPr firstRow="1" bandRow="1">
                <a:tableStyleId>{5940675A-B579-460E-94D1-54222C63F5DA}</a:tableStyleId>
              </a:tblPr>
              <a:tblGrid>
                <a:gridCol w="1671376">
                  <a:extLst>
                    <a:ext uri="{9D8B030D-6E8A-4147-A177-3AD203B41FA5}">
                      <a16:colId xmlns:a16="http://schemas.microsoft.com/office/drawing/2014/main" val="944063566"/>
                    </a:ext>
                  </a:extLst>
                </a:gridCol>
                <a:gridCol w="2881746">
                  <a:extLst>
                    <a:ext uri="{9D8B030D-6E8A-4147-A177-3AD203B41FA5}">
                      <a16:colId xmlns:a16="http://schemas.microsoft.com/office/drawing/2014/main" val="4051197514"/>
                    </a:ext>
                  </a:extLst>
                </a:gridCol>
              </a:tblGrid>
              <a:tr h="169296">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196543">
                <a:tc>
                  <a:txBody>
                    <a:bodyPr/>
                    <a:lstStyle/>
                    <a:p>
                      <a:r>
                        <a:rPr lang="en-ZA" sz="1100" b="0" u="none" strike="noStrike" kern="1200" baseline="0">
                          <a:solidFill>
                            <a:schemeClr val="dk1"/>
                          </a:solidFill>
                        </a:rPr>
                        <a:t>Extent of land.</a:t>
                      </a:r>
                      <a:endParaRPr lang="en-ZA" sz="1100"/>
                    </a:p>
                  </a:txBody>
                  <a:tcPr/>
                </a:tc>
                <a:tc>
                  <a:txBody>
                    <a:bodyPr/>
                    <a:lstStyle/>
                    <a:p>
                      <a:r>
                        <a:rPr lang="en-ZA" sz="1100" b="0" i="0" u="none" strike="noStrike" baseline="0">
                          <a:latin typeface="CIDFont+F1"/>
                        </a:rPr>
                        <a:t>329 m</a:t>
                      </a:r>
                      <a:r>
                        <a:rPr lang="en-ZA" sz="800" b="0" i="0" u="none" strike="noStrike" baseline="0">
                          <a:latin typeface="CIDFont+F1"/>
                        </a:rPr>
                        <a:t>2</a:t>
                      </a:r>
                      <a:endParaRPr lang="en-ZA" sz="1100"/>
                    </a:p>
                  </a:txBody>
                  <a:tcPr/>
                </a:tc>
                <a:extLst>
                  <a:ext uri="{0D108BD9-81ED-4DB2-BD59-A6C34878D82A}">
                    <a16:rowId xmlns:a16="http://schemas.microsoft.com/office/drawing/2014/main" val="2398123999"/>
                  </a:ext>
                </a:extLst>
              </a:tr>
              <a:tr h="186845">
                <a:tc>
                  <a:txBody>
                    <a:bodyPr/>
                    <a:lstStyle/>
                    <a:p>
                      <a:r>
                        <a:rPr lang="en-ZA" sz="1100" b="0" u="none" strike="noStrike" kern="1200" baseline="0">
                          <a:solidFill>
                            <a:schemeClr val="dk1"/>
                          </a:solidFill>
                        </a:rPr>
                        <a:t>Land owner</a:t>
                      </a:r>
                      <a:endParaRPr lang="en-ZA" sz="1100"/>
                    </a:p>
                  </a:txBody>
                  <a:tcPr/>
                </a:tc>
                <a:tc>
                  <a:txBody>
                    <a:bodyPr/>
                    <a:lstStyle/>
                    <a:p>
                      <a:r>
                        <a:rPr lang="en-ZA" sz="1100" b="0" i="0" u="none" strike="noStrike" baseline="0">
                          <a:latin typeface="CIDFont+F1"/>
                        </a:rPr>
                        <a:t>Bantu Investment Corporation LTD (IDFC)</a:t>
                      </a:r>
                      <a:endParaRPr lang="en-ZA" sz="1100" b="0" u="none" strike="noStrike" kern="1200" baseline="0">
                        <a:solidFill>
                          <a:schemeClr val="dk1"/>
                        </a:solidFill>
                      </a:endParaRPr>
                    </a:p>
                  </a:txBody>
                  <a:tcPr/>
                </a:tc>
                <a:extLst>
                  <a:ext uri="{0D108BD9-81ED-4DB2-BD59-A6C34878D82A}">
                    <a16:rowId xmlns:a16="http://schemas.microsoft.com/office/drawing/2014/main" val="2036694818"/>
                  </a:ext>
                </a:extLst>
              </a:tr>
              <a:tr h="186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u="none" strike="noStrike" kern="1200" baseline="0">
                          <a:solidFill>
                            <a:schemeClr val="dk1"/>
                          </a:solidFill>
                        </a:rPr>
                        <a:t>Building owner</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100" b="0" i="0" u="none" strike="noStrike" baseline="0">
                          <a:latin typeface="CIDFont+F1"/>
                        </a:rPr>
                        <a:t>Bantu Investment Corporation LTD</a:t>
                      </a:r>
                      <a:endParaRPr lang="en-ZA" sz="1100" b="0" u="none" strike="noStrike" kern="1200" baseline="0">
                        <a:solidFill>
                          <a:schemeClr val="dk1"/>
                        </a:solidFill>
                      </a:endParaRPr>
                    </a:p>
                  </a:txBody>
                  <a:tcPr/>
                </a:tc>
                <a:extLst>
                  <a:ext uri="{0D108BD9-81ED-4DB2-BD59-A6C34878D82A}">
                    <a16:rowId xmlns:a16="http://schemas.microsoft.com/office/drawing/2014/main" val="2860998198"/>
                  </a:ext>
                </a:extLst>
              </a:tr>
              <a:tr h="0">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rPr>
                        <a:t>None - VACANT</a:t>
                      </a:r>
                      <a:endParaRPr lang="en-ZA" sz="1100" b="0" u="none" strike="noStrike" kern="1200" baseline="0">
                        <a:solidFill>
                          <a:schemeClr val="dk1"/>
                        </a:solidFill>
                        <a:latin typeface="+mn-lt"/>
                        <a:ea typeface="+mn-ea"/>
                        <a:cs typeface="+mn-cs"/>
                      </a:endParaRPr>
                    </a:p>
                  </a:txBody>
                  <a:tcPr/>
                </a:tc>
                <a:extLst>
                  <a:ext uri="{0D108BD9-81ED-4DB2-BD59-A6C34878D82A}">
                    <a16:rowId xmlns:a16="http://schemas.microsoft.com/office/drawing/2014/main" val="1356731659"/>
                  </a:ext>
                </a:extLst>
              </a:tr>
              <a:tr h="0">
                <a:tc>
                  <a:txBody>
                    <a:bodyPr/>
                    <a:lstStyle/>
                    <a:p>
                      <a:r>
                        <a:rPr lang="en-US" sz="1100" kern="1200">
                          <a:solidFill>
                            <a:schemeClr val="tx1"/>
                          </a:solidFill>
                          <a:latin typeface="+mn-lt"/>
                          <a:ea typeface="+mn-ea"/>
                          <a:cs typeface="+mn-cs"/>
                        </a:rPr>
                        <a:t>Current</a:t>
                      </a:r>
                      <a:r>
                        <a:rPr lang="en-US" sz="1100"/>
                        <a:t> Monthly Income</a:t>
                      </a:r>
                      <a:endParaRPr lang="en-ZA"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100" b="0" i="0" u="none" strike="noStrike" kern="1200" baseline="0">
                          <a:solidFill>
                            <a:schemeClr val="tx1"/>
                          </a:solidFill>
                          <a:latin typeface="+mn-lt"/>
                          <a:ea typeface="+mn-ea"/>
                          <a:cs typeface="+mn-cs"/>
                        </a:rPr>
                        <a:t>Nil</a:t>
                      </a:r>
                      <a:endParaRPr lang="en-ZA" sz="800"/>
                    </a:p>
                  </a:txBody>
                  <a:tcPr/>
                </a:tc>
                <a:extLst>
                  <a:ext uri="{0D108BD9-81ED-4DB2-BD59-A6C34878D82A}">
                    <a16:rowId xmlns:a16="http://schemas.microsoft.com/office/drawing/2014/main" val="3859184052"/>
                  </a:ext>
                </a:extLst>
              </a:tr>
              <a:tr h="0">
                <a:tc>
                  <a:txBody>
                    <a:bodyPr/>
                    <a:lstStyle/>
                    <a:p>
                      <a:r>
                        <a:rPr lang="en-ZA" sz="1100" kern="1200">
                          <a:solidFill>
                            <a:schemeClr val="tx1"/>
                          </a:solidFill>
                          <a:latin typeface="+mn-lt"/>
                          <a:ea typeface="+mn-ea"/>
                          <a:cs typeface="+mn-cs"/>
                        </a:rPr>
                        <a:t>Municipal rates cost</a:t>
                      </a:r>
                    </a:p>
                  </a:txBody>
                  <a:tcPr/>
                </a:tc>
                <a:tc>
                  <a:txBody>
                    <a:bodyPr/>
                    <a:lstStyle/>
                    <a:p>
                      <a:r>
                        <a:rPr lang="en-ZA" sz="1100" b="0" u="none" strike="noStrike" kern="1200" baseline="0">
                          <a:solidFill>
                            <a:schemeClr val="dk1"/>
                          </a:solidFill>
                          <a:latin typeface="+mn-lt"/>
                          <a:ea typeface="+mn-ea"/>
                          <a:cs typeface="+mn-cs"/>
                        </a:rPr>
                        <a:t>R 372 </a:t>
                      </a:r>
                    </a:p>
                  </a:txBody>
                  <a:tcPr/>
                </a:tc>
                <a:extLst>
                  <a:ext uri="{0D108BD9-81ED-4DB2-BD59-A6C34878D82A}">
                    <a16:rowId xmlns:a16="http://schemas.microsoft.com/office/drawing/2014/main" val="198668605"/>
                  </a:ext>
                </a:extLst>
              </a:tr>
              <a:tr h="0">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err="1">
                          <a:solidFill>
                            <a:schemeClr val="tx1"/>
                          </a:solidFill>
                          <a:latin typeface="CIDFont+F1"/>
                          <a:ea typeface="+mn-ea"/>
                          <a:cs typeface="+mn-cs"/>
                        </a:rPr>
                        <a:t>Vandalised</a:t>
                      </a:r>
                      <a:r>
                        <a:rPr lang="en-US" sz="1100" b="0" i="0" u="none" strike="noStrike" kern="1200" baseline="0">
                          <a:solidFill>
                            <a:schemeClr val="tx1"/>
                          </a:solidFill>
                          <a:latin typeface="CIDFont+F1"/>
                          <a:ea typeface="+mn-ea"/>
                          <a:cs typeface="+mn-cs"/>
                        </a:rPr>
                        <a:t> back door, open access.</a:t>
                      </a:r>
                      <a:endParaRPr lang="en-ZA" sz="1100" b="0" i="0" u="none" strike="noStrike" kern="1200" baseline="0">
                        <a:solidFill>
                          <a:schemeClr val="tx1"/>
                        </a:solidFill>
                        <a:latin typeface="CIDFont+F1"/>
                        <a:ea typeface="+mn-ea"/>
                        <a:cs typeface="+mn-cs"/>
                      </a:endParaRPr>
                    </a:p>
                  </a:txBody>
                  <a:tcPr/>
                </a:tc>
                <a:extLst>
                  <a:ext uri="{0D108BD9-81ED-4DB2-BD59-A6C34878D82A}">
                    <a16:rowId xmlns:a16="http://schemas.microsoft.com/office/drawing/2014/main" val="16963661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r>
                        <a:rPr lang="en-ZA" sz="1100" b="0" i="0" u="none" strike="noStrike" kern="1200" baseline="0">
                          <a:solidFill>
                            <a:schemeClr val="tx1"/>
                          </a:solidFill>
                          <a:latin typeface="+mn-lt"/>
                          <a:ea typeface="+mn-ea"/>
                          <a:cs typeface="+mn-cs"/>
                        </a:rPr>
                        <a:t>None</a:t>
                      </a:r>
                    </a:p>
                  </a:txBody>
                  <a:tcPr/>
                </a:tc>
                <a:extLst>
                  <a:ext uri="{0D108BD9-81ED-4DB2-BD59-A6C34878D82A}">
                    <a16:rowId xmlns:a16="http://schemas.microsoft.com/office/drawing/2014/main" val="3642513467"/>
                  </a:ext>
                </a:extLst>
              </a:tr>
            </a:tbl>
          </a:graphicData>
        </a:graphic>
      </p:graphicFrame>
      <p:pic>
        <p:nvPicPr>
          <p:cNvPr id="11" name="Picture 10">
            <a:extLst>
              <a:ext uri="{FF2B5EF4-FFF2-40B4-BE49-F238E27FC236}">
                <a16:creationId xmlns:a16="http://schemas.microsoft.com/office/drawing/2014/main" id="{1410A49F-6499-9D03-68A9-C4AD5F3B7C0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25230"/>
          <a:stretch/>
        </p:blipFill>
        <p:spPr>
          <a:xfrm>
            <a:off x="245930" y="1190534"/>
            <a:ext cx="4492325" cy="2733481"/>
          </a:xfrm>
          <a:prstGeom prst="rect">
            <a:avLst/>
          </a:prstGeom>
        </p:spPr>
      </p:pic>
      <p:sp>
        <p:nvSpPr>
          <p:cNvPr id="15" name="TextBox 14">
            <a:extLst>
              <a:ext uri="{FF2B5EF4-FFF2-40B4-BE49-F238E27FC236}">
                <a16:creationId xmlns:a16="http://schemas.microsoft.com/office/drawing/2014/main" id="{9694BD64-BB98-72E9-5993-45FAB8590CC0}"/>
              </a:ext>
            </a:extLst>
          </p:cNvPr>
          <p:cNvSpPr txBox="1"/>
          <p:nvPr/>
        </p:nvSpPr>
        <p:spPr>
          <a:xfrm>
            <a:off x="4921135" y="1147487"/>
            <a:ext cx="7024935" cy="1169551"/>
          </a:xfrm>
          <a:prstGeom prst="rect">
            <a:avLst/>
          </a:prstGeom>
          <a:noFill/>
        </p:spPr>
        <p:txBody>
          <a:bodyPr wrap="square">
            <a:spAutoFit/>
          </a:bodyPr>
          <a:lstStyle/>
          <a:p>
            <a:pPr marL="285750" indent="-285750">
              <a:buFont typeface="Arial" panose="020B0604020202020204" pitchFamily="34" charset="0"/>
              <a:buChar char="•"/>
              <a:defRPr/>
            </a:pPr>
            <a:r>
              <a:rPr lang="en-US" sz="1400">
                <a:solidFill>
                  <a:prstClr val="black"/>
                </a:solidFill>
                <a:latin typeface="CIDFont+F1"/>
              </a:rPr>
              <a:t>A1852 is a unit building which is part of a multiple unit building with a total of five (5) units. It is situated at the </a:t>
            </a:r>
            <a:r>
              <a:rPr lang="en-US" sz="1400" err="1">
                <a:solidFill>
                  <a:prstClr val="black"/>
                </a:solidFill>
                <a:latin typeface="CIDFont+F1"/>
              </a:rPr>
              <a:t>centre</a:t>
            </a:r>
            <a:r>
              <a:rPr lang="en-US" sz="1400">
                <a:solidFill>
                  <a:prstClr val="black"/>
                </a:solidFill>
                <a:latin typeface="CIDFont+F1"/>
              </a:rPr>
              <a:t> of two (2) unit buildings thus sharing walls on either side.</a:t>
            </a:r>
          </a:p>
          <a:p>
            <a:pPr marL="285750" indent="-285750">
              <a:buFont typeface="Arial" panose="020B0604020202020204" pitchFamily="34" charset="0"/>
              <a:buChar char="•"/>
              <a:defRPr/>
            </a:pPr>
            <a:r>
              <a:rPr lang="en-US" sz="1400">
                <a:solidFill>
                  <a:prstClr val="black"/>
                </a:solidFill>
                <a:latin typeface="CIDFont+F1"/>
              </a:rPr>
              <a:t>The property is currently laying idle without any business activity on it, thus giving opportunity for loiters to use it at their will. It has been </a:t>
            </a:r>
            <a:r>
              <a:rPr lang="en-US" sz="1400" err="1">
                <a:solidFill>
                  <a:prstClr val="black"/>
                </a:solidFill>
                <a:latin typeface="CIDFont+F1"/>
              </a:rPr>
              <a:t>vandalised</a:t>
            </a:r>
            <a:r>
              <a:rPr lang="en-US" sz="1400">
                <a:solidFill>
                  <a:prstClr val="black"/>
                </a:solidFill>
                <a:latin typeface="CIDFont+F1"/>
              </a:rPr>
              <a:t> and is currently in a dilapidated state such that, it is unsafe to accommodate any form of business.</a:t>
            </a:r>
            <a:endParaRPr lang="en-ZA" sz="600">
              <a:solidFill>
                <a:prstClr val="black"/>
              </a:solidFill>
              <a:latin typeface="Calibri" panose="020F0502020204030204"/>
            </a:endParaRPr>
          </a:p>
        </p:txBody>
      </p:sp>
      <p:pic>
        <p:nvPicPr>
          <p:cNvPr id="2" name="Picture 1">
            <a:extLst>
              <a:ext uri="{FF2B5EF4-FFF2-40B4-BE49-F238E27FC236}">
                <a16:creationId xmlns:a16="http://schemas.microsoft.com/office/drawing/2014/main" id="{364FCAC2-8C15-246F-9580-17F01CF1FBE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5201502" y="2421429"/>
            <a:ext cx="4748655" cy="3005171"/>
          </a:xfrm>
          <a:prstGeom prst="rect">
            <a:avLst/>
          </a:prstGeom>
        </p:spPr>
      </p:pic>
      <p:pic>
        <p:nvPicPr>
          <p:cNvPr id="4" name="Picture 3">
            <a:extLst>
              <a:ext uri="{FF2B5EF4-FFF2-40B4-BE49-F238E27FC236}">
                <a16:creationId xmlns:a16="http://schemas.microsoft.com/office/drawing/2014/main" id="{1AFB9D7B-2C28-610B-0380-E280E0CD8D88}"/>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Lst>
          </a:blip>
          <a:stretch>
            <a:fillRect/>
          </a:stretch>
        </p:blipFill>
        <p:spPr>
          <a:xfrm>
            <a:off x="8521848" y="4052839"/>
            <a:ext cx="3424222" cy="2618082"/>
          </a:xfrm>
          <a:prstGeom prst="rect">
            <a:avLst/>
          </a:prstGeom>
        </p:spPr>
      </p:pic>
    </p:spTree>
    <p:extLst>
      <p:ext uri="{BB962C8B-B14F-4D97-AF65-F5344CB8AC3E}">
        <p14:creationId xmlns:p14="http://schemas.microsoft.com/office/powerpoint/2010/main" val="2943968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079"/>
        <p:cNvGrpSpPr/>
        <p:nvPr/>
      </p:nvGrpSpPr>
      <p:grpSpPr>
        <a:xfrm>
          <a:off x="0" y="0"/>
          <a:ext cx="0" cy="0"/>
          <a:chOff x="0" y="0"/>
          <a:chExt cx="0" cy="0"/>
        </a:xfrm>
      </p:grpSpPr>
      <p:sp>
        <p:nvSpPr>
          <p:cNvPr id="23080" name="Google Shape;23080;p54"/>
          <p:cNvSpPr txBox="1">
            <a:spLocks noGrp="1"/>
          </p:cNvSpPr>
          <p:nvPr>
            <p:ph type="title"/>
          </p:nvPr>
        </p:nvSpPr>
        <p:spPr>
          <a:xfrm>
            <a:off x="120074" y="70736"/>
            <a:ext cx="11877962" cy="355348"/>
          </a:xfrm>
          <a:prstGeom prst="rect">
            <a:avLst/>
          </a:prstGeom>
          <a:solidFill>
            <a:srgbClr val="00B050"/>
          </a:solidFill>
          <a:ln>
            <a:noFill/>
          </a:ln>
        </p:spPr>
        <p:txBody>
          <a:bodyPr spcFirstLastPara="1" vert="horz" wrap="square" lIns="51427" tIns="25706" rIns="51427" bIns="25706" rtlCol="0" anchor="ctr" anchorCtr="0">
            <a:noAutofit/>
          </a:bodyPr>
          <a:lstStyle/>
          <a:p>
            <a:pPr lvl="1" algn="ctr" rtl="0">
              <a:lnSpc>
                <a:spcPct val="90000"/>
              </a:lnSpc>
              <a:buClr>
                <a:schemeClr val="lt1"/>
              </a:buClr>
              <a:buSzPts val="2800"/>
            </a:pPr>
            <a:r>
              <a:rPr lang="en-GB" b="1">
                <a:solidFill>
                  <a:schemeClr val="bg1"/>
                </a:solidFill>
              </a:rPr>
              <a:t>B1886 MPUMALANGA</a:t>
            </a:r>
            <a:r>
              <a:rPr lang="en-ZA" b="1">
                <a:solidFill>
                  <a:schemeClr val="bg1"/>
                </a:solidFill>
              </a:rPr>
              <a:t> </a:t>
            </a:r>
            <a:r>
              <a:rPr lang="en-US" b="1">
                <a:solidFill>
                  <a:schemeClr val="bg1"/>
                </a:solidFill>
              </a:rPr>
              <a:t>- OVERVIEW</a:t>
            </a:r>
          </a:p>
        </p:txBody>
      </p:sp>
      <p:sp>
        <p:nvSpPr>
          <p:cNvPr id="23082" name="Google Shape;23082;p54"/>
          <p:cNvSpPr txBox="1">
            <a:spLocks noGrp="1"/>
          </p:cNvSpPr>
          <p:nvPr>
            <p:ph type="sldNum" sz="quarter" idx="12"/>
          </p:nvPr>
        </p:nvSpPr>
        <p:spPr>
          <a:xfrm>
            <a:off x="10640271" y="6635241"/>
            <a:ext cx="1247697" cy="166059"/>
          </a:xfrm>
          <a:prstGeom prst="rect">
            <a:avLst/>
          </a:prstGeom>
          <a:noFill/>
          <a:ln>
            <a:noFill/>
          </a:ln>
        </p:spPr>
        <p:txBody>
          <a:bodyPr spcFirstLastPara="1" vert="horz" wrap="square" lIns="41583" tIns="20786" rIns="41583" bIns="2078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546" b="0" i="0" u="none" strike="noStrike" cap="none">
                <a:solidFill>
                  <a:srgbClr val="888888"/>
                </a:solidFill>
                <a:latin typeface="Calibri"/>
                <a:ea typeface="Calibri"/>
                <a:cs typeface="Calibri"/>
                <a:sym typeface="Calibri"/>
              </a:defRPr>
            </a:lvl9pPr>
          </a:lstStyle>
          <a:p>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100" b="1" i="0" u="none" strike="noStrike" kern="1200" cap="none" spc="0" normalizeH="0" baseline="0" noProof="0" smtClean="0">
                <a:ln>
                  <a:noFill/>
                </a:ln>
                <a:solidFill>
                  <a:schemeClr val="tx1"/>
                </a:solidFill>
                <a:effectLst/>
                <a:uLnTx/>
                <a:uFillTx/>
                <a:latin typeface="Calibri"/>
                <a:cs typeface="Calibri"/>
                <a:sym typeface="Calibri"/>
              </a:rPr>
              <a:pPr marL="0" marR="0" lvl="0" indent="0" algn="r" defTabSz="514326" rtl="0" eaLnBrk="1" fontAlgn="auto" latinLnBrk="0" hangingPunct="1">
                <a:lnSpc>
                  <a:spcPct val="100000"/>
                </a:lnSpc>
                <a:spcBef>
                  <a:spcPts val="0"/>
                </a:spcBef>
                <a:spcAft>
                  <a:spcPts val="0"/>
                </a:spcAft>
                <a:buClr>
                  <a:srgbClr val="000000"/>
                </a:buClr>
                <a:buSzTx/>
                <a:buFont typeface="Arial"/>
                <a:buNone/>
                <a:tabLst/>
                <a:defRPr/>
              </a:pPr>
              <a:t>9</a:t>
            </a:fld>
            <a:endParaRPr kumimoji="0" sz="1100" b="1" i="0" u="none" strike="noStrike" kern="1200" cap="none" spc="0" normalizeH="0" baseline="0" noProof="0">
              <a:ln>
                <a:noFill/>
              </a:ln>
              <a:solidFill>
                <a:schemeClr val="tx1"/>
              </a:solidFill>
              <a:effectLst/>
              <a:uLnTx/>
              <a:uFillTx/>
              <a:latin typeface="Calibri" panose="020F0502020204030204"/>
              <a:cs typeface="Calibri"/>
              <a:sym typeface="Calibri"/>
            </a:endParaRPr>
          </a:p>
        </p:txBody>
      </p:sp>
      <p:sp>
        <p:nvSpPr>
          <p:cNvPr id="3" name="TextBox 2">
            <a:extLst>
              <a:ext uri="{FF2B5EF4-FFF2-40B4-BE49-F238E27FC236}">
                <a16:creationId xmlns:a16="http://schemas.microsoft.com/office/drawing/2014/main" id="{9D068099-24EF-272F-6983-3D90F371C7C6}"/>
              </a:ext>
            </a:extLst>
          </p:cNvPr>
          <p:cNvSpPr txBox="1"/>
          <p:nvPr/>
        </p:nvSpPr>
        <p:spPr>
          <a:xfrm>
            <a:off x="120074" y="468403"/>
            <a:ext cx="11877962" cy="646331"/>
          </a:xfrm>
          <a:prstGeom prst="rect">
            <a:avLst/>
          </a:prstGeom>
          <a:solidFill>
            <a:schemeClr val="bg1">
              <a:lumMod val="85000"/>
            </a:schemeClr>
          </a:solidFill>
        </p:spPr>
        <p:txBody>
          <a:bodyPr wrap="square">
            <a:spAutoFit/>
          </a:bodyPr>
          <a:lstStyle/>
          <a:p>
            <a:pPr algn="l"/>
            <a:r>
              <a:rPr lang="en-ZA" sz="1800" b="0" i="0" u="none" strike="noStrike" baseline="0">
                <a:latin typeface="CIDFont+F1"/>
              </a:rPr>
              <a:t>B1886 Mpumalanga is a </a:t>
            </a:r>
            <a:r>
              <a:rPr lang="en-ZA" sz="1800" b="0" i="0" u="none" strike="noStrike" baseline="0">
                <a:latin typeface="CIDFont+F2"/>
              </a:rPr>
              <a:t>vacant commercial land </a:t>
            </a:r>
            <a:r>
              <a:rPr lang="en-ZA" sz="1800" b="0" i="0" u="none" strike="noStrike" baseline="0">
                <a:latin typeface="CIDFont+F1"/>
              </a:rPr>
              <a:t>located at Mpumalanga B section within the eThekwini</a:t>
            </a:r>
          </a:p>
          <a:p>
            <a:pPr algn="l"/>
            <a:r>
              <a:rPr lang="en-ZA" sz="1800" b="0" i="0" u="none" strike="noStrike" baseline="0">
                <a:latin typeface="CIDFont+F1"/>
              </a:rPr>
              <a:t>Municipality, Durban, KwaZulu-Natal.</a:t>
            </a:r>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le 11">
            <a:extLst>
              <a:ext uri="{FF2B5EF4-FFF2-40B4-BE49-F238E27FC236}">
                <a16:creationId xmlns:a16="http://schemas.microsoft.com/office/drawing/2014/main" id="{40C57ED6-0D5B-1D86-9F16-2CE1C3835A40}"/>
              </a:ext>
            </a:extLst>
          </p:cNvPr>
          <p:cNvGraphicFramePr>
            <a:graphicFrameLocks noGrp="1"/>
          </p:cNvGraphicFramePr>
          <p:nvPr/>
        </p:nvGraphicFramePr>
        <p:xfrm>
          <a:off x="221046" y="4121824"/>
          <a:ext cx="4387899" cy="1749132"/>
        </p:xfrm>
        <a:graphic>
          <a:graphicData uri="http://schemas.openxmlformats.org/drawingml/2006/table">
            <a:tbl>
              <a:tblPr firstRow="1" bandRow="1">
                <a:tableStyleId>{5940675A-B579-460E-94D1-54222C63F5DA}</a:tableStyleId>
              </a:tblPr>
              <a:tblGrid>
                <a:gridCol w="1601251">
                  <a:extLst>
                    <a:ext uri="{9D8B030D-6E8A-4147-A177-3AD203B41FA5}">
                      <a16:colId xmlns:a16="http://schemas.microsoft.com/office/drawing/2014/main" val="944063566"/>
                    </a:ext>
                  </a:extLst>
                </a:gridCol>
                <a:gridCol w="2786648">
                  <a:extLst>
                    <a:ext uri="{9D8B030D-6E8A-4147-A177-3AD203B41FA5}">
                      <a16:colId xmlns:a16="http://schemas.microsoft.com/office/drawing/2014/main" val="4051197514"/>
                    </a:ext>
                  </a:extLst>
                </a:gridCol>
              </a:tblGrid>
              <a:tr h="291522">
                <a:tc>
                  <a:txBody>
                    <a:bodyPr/>
                    <a:lstStyle/>
                    <a:p>
                      <a:r>
                        <a:rPr lang="en-US" sz="1100" b="1"/>
                        <a:t>Property Status</a:t>
                      </a:r>
                      <a:endParaRPr lang="en-ZA" sz="1100" b="1"/>
                    </a:p>
                  </a:txBody>
                  <a:tcPr>
                    <a:solidFill>
                      <a:schemeClr val="bg1">
                        <a:lumMod val="85000"/>
                      </a:schemeClr>
                    </a:solidFill>
                  </a:tcPr>
                </a:tc>
                <a:tc>
                  <a:txBody>
                    <a:bodyPr/>
                    <a:lstStyle/>
                    <a:p>
                      <a:r>
                        <a:rPr lang="en-US" sz="1100" b="1"/>
                        <a:t>Confirmed details</a:t>
                      </a:r>
                      <a:endParaRPr lang="en-ZA" sz="1100" b="1"/>
                    </a:p>
                  </a:txBody>
                  <a:tcPr>
                    <a:solidFill>
                      <a:schemeClr val="bg1">
                        <a:lumMod val="85000"/>
                      </a:schemeClr>
                    </a:solidFill>
                  </a:tcPr>
                </a:tc>
                <a:extLst>
                  <a:ext uri="{0D108BD9-81ED-4DB2-BD59-A6C34878D82A}">
                    <a16:rowId xmlns:a16="http://schemas.microsoft.com/office/drawing/2014/main" val="2834637057"/>
                  </a:ext>
                </a:extLst>
              </a:tr>
              <a:tr h="291522">
                <a:tc>
                  <a:txBody>
                    <a:bodyPr/>
                    <a:lstStyle/>
                    <a:p>
                      <a:r>
                        <a:rPr lang="en-ZA" sz="1100" b="0" u="none" strike="noStrike" kern="1200" baseline="0">
                          <a:solidFill>
                            <a:schemeClr val="dk1"/>
                          </a:solidFill>
                        </a:rPr>
                        <a:t>Extent of land.</a:t>
                      </a:r>
                      <a:endParaRPr lang="en-ZA" sz="1100"/>
                    </a:p>
                  </a:txBody>
                  <a:tcPr/>
                </a:tc>
                <a:tc>
                  <a:txBody>
                    <a:bodyPr/>
                    <a:lstStyle/>
                    <a:p>
                      <a:r>
                        <a:rPr lang="en-ZA" sz="1100" b="0" u="none" strike="noStrike" kern="1200" baseline="0">
                          <a:solidFill>
                            <a:schemeClr val="dk1"/>
                          </a:solidFill>
                        </a:rPr>
                        <a:t>2117 m</a:t>
                      </a:r>
                      <a:r>
                        <a:rPr lang="en-ZA" sz="1100" b="0" u="none" strike="noStrike" kern="1200" baseline="30000">
                          <a:solidFill>
                            <a:schemeClr val="dk1"/>
                          </a:solidFill>
                        </a:rPr>
                        <a:t>2</a:t>
                      </a:r>
                      <a:r>
                        <a:rPr lang="en-ZA" sz="1100" b="0" u="none" strike="noStrike" kern="1200" baseline="0">
                          <a:solidFill>
                            <a:schemeClr val="dk1"/>
                          </a:solidFill>
                        </a:rPr>
                        <a:t> </a:t>
                      </a:r>
                      <a:endParaRPr lang="en-ZA" sz="1100"/>
                    </a:p>
                  </a:txBody>
                  <a:tcPr/>
                </a:tc>
                <a:extLst>
                  <a:ext uri="{0D108BD9-81ED-4DB2-BD59-A6C34878D82A}">
                    <a16:rowId xmlns:a16="http://schemas.microsoft.com/office/drawing/2014/main" val="2398123999"/>
                  </a:ext>
                </a:extLst>
              </a:tr>
              <a:tr h="291522">
                <a:tc>
                  <a:txBody>
                    <a:bodyPr/>
                    <a:lstStyle/>
                    <a:p>
                      <a:r>
                        <a:rPr lang="en-ZA" sz="1100" b="0" u="none" strike="noStrike" kern="1200" baseline="0">
                          <a:solidFill>
                            <a:schemeClr val="dk1"/>
                          </a:solidFill>
                        </a:rPr>
                        <a:t>Land owner</a:t>
                      </a:r>
                      <a:endParaRPr lang="en-ZA" sz="1100"/>
                    </a:p>
                  </a:txBody>
                  <a:tcPr/>
                </a:tc>
                <a:tc>
                  <a:txBody>
                    <a:bodyPr/>
                    <a:lstStyle/>
                    <a:p>
                      <a:r>
                        <a:rPr lang="en-ZA" sz="1100" b="0" u="none" strike="noStrike" kern="1200" baseline="0">
                          <a:solidFill>
                            <a:schemeClr val="dk1"/>
                          </a:solidFill>
                          <a:latin typeface="+mn-lt"/>
                          <a:ea typeface="+mn-ea"/>
                          <a:cs typeface="+mn-cs"/>
                        </a:rPr>
                        <a:t>IDFC </a:t>
                      </a:r>
                    </a:p>
                  </a:txBody>
                  <a:tcPr/>
                </a:tc>
                <a:extLst>
                  <a:ext uri="{0D108BD9-81ED-4DB2-BD59-A6C34878D82A}">
                    <a16:rowId xmlns:a16="http://schemas.microsoft.com/office/drawing/2014/main" val="2036694818"/>
                  </a:ext>
                </a:extLst>
              </a:tr>
              <a:tr h="291522">
                <a:tc>
                  <a:txBody>
                    <a:bodyPr/>
                    <a:lstStyle/>
                    <a:p>
                      <a:r>
                        <a:rPr lang="en-ZA" sz="1100" b="0" u="none" strike="noStrike" kern="1200" baseline="0">
                          <a:solidFill>
                            <a:schemeClr val="dk1"/>
                          </a:solidFill>
                        </a:rPr>
                        <a:t>Lease status</a:t>
                      </a:r>
                      <a:endParaRPr lang="en-ZA" sz="1100"/>
                    </a:p>
                  </a:txBody>
                  <a:tcPr/>
                </a:tc>
                <a:tc>
                  <a:txBody>
                    <a:bodyPr/>
                    <a:lstStyle/>
                    <a:p>
                      <a:r>
                        <a:rPr lang="en-ZA" sz="1100" b="0" u="none" strike="noStrike" kern="1200" baseline="0">
                          <a:solidFill>
                            <a:schemeClr val="dk1"/>
                          </a:solidFill>
                          <a:latin typeface="+mn-lt"/>
                          <a:ea typeface="+mn-ea"/>
                          <a:cs typeface="+mn-cs"/>
                        </a:rPr>
                        <a:t>None – vacant land</a:t>
                      </a:r>
                    </a:p>
                  </a:txBody>
                  <a:tcPr/>
                </a:tc>
                <a:extLst>
                  <a:ext uri="{0D108BD9-81ED-4DB2-BD59-A6C34878D82A}">
                    <a16:rowId xmlns:a16="http://schemas.microsoft.com/office/drawing/2014/main" val="1356731659"/>
                  </a:ext>
                </a:extLst>
              </a:tr>
              <a:tr h="291522">
                <a:tc>
                  <a:txBody>
                    <a:bodyPr/>
                    <a:lstStyle/>
                    <a:p>
                      <a:r>
                        <a:rPr lang="en-ZA" sz="1100" b="0" i="0" u="none" strike="noStrike" kern="1200" baseline="0">
                          <a:solidFill>
                            <a:schemeClr val="tx1"/>
                          </a:solidFill>
                          <a:latin typeface="+mn-lt"/>
                          <a:ea typeface="+mn-ea"/>
                          <a:cs typeface="+mn-cs"/>
                        </a:rPr>
                        <a:t>Access to property.</a:t>
                      </a:r>
                      <a:endParaRPr lang="en-ZA" sz="800"/>
                    </a:p>
                  </a:txBody>
                  <a:tcPr/>
                </a:tc>
                <a:tc>
                  <a:txBody>
                    <a:bodyPr/>
                    <a:lstStyle/>
                    <a:p>
                      <a:r>
                        <a:rPr lang="en-US" sz="1100" b="0" i="0" u="none" strike="noStrike" kern="1200" baseline="0">
                          <a:solidFill>
                            <a:schemeClr val="tx1"/>
                          </a:solidFill>
                          <a:latin typeface="+mn-lt"/>
                          <a:ea typeface="+mn-ea"/>
                          <a:cs typeface="+mn-cs"/>
                        </a:rPr>
                        <a:t>Open access</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2314991693"/>
                  </a:ext>
                </a:extLst>
              </a:tr>
              <a:tr h="291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a:ln>
                            <a:noFill/>
                          </a:ln>
                          <a:solidFill>
                            <a:prstClr val="black"/>
                          </a:solidFill>
                          <a:effectLst/>
                          <a:uLnTx/>
                          <a:uFillTx/>
                          <a:latin typeface="Calibri" panose="020F0502020204030204"/>
                          <a:ea typeface="+mn-ea"/>
                          <a:cs typeface="+mn-cs"/>
                        </a:rPr>
                        <a:t>Boundary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a:solidFill>
                            <a:schemeClr val="tx1"/>
                          </a:solidFill>
                          <a:latin typeface="+mn-lt"/>
                          <a:ea typeface="+mn-ea"/>
                          <a:cs typeface="+mn-cs"/>
                        </a:rPr>
                        <a:t>No Boundary fence</a:t>
                      </a:r>
                      <a:endParaRPr lang="en-ZA" sz="1100" b="0" i="0" u="none" strike="noStrike" kern="1200" baseline="0">
                        <a:solidFill>
                          <a:schemeClr val="tx1"/>
                        </a:solidFill>
                        <a:latin typeface="+mn-lt"/>
                        <a:ea typeface="+mn-ea"/>
                        <a:cs typeface="+mn-cs"/>
                      </a:endParaRPr>
                    </a:p>
                  </a:txBody>
                  <a:tcPr/>
                </a:tc>
                <a:extLst>
                  <a:ext uri="{0D108BD9-81ED-4DB2-BD59-A6C34878D82A}">
                    <a16:rowId xmlns:a16="http://schemas.microsoft.com/office/drawing/2014/main" val="3642513467"/>
                  </a:ext>
                </a:extLst>
              </a:tr>
            </a:tbl>
          </a:graphicData>
        </a:graphic>
      </p:graphicFrame>
      <p:sp>
        <p:nvSpPr>
          <p:cNvPr id="7" name="TextBox 6">
            <a:extLst>
              <a:ext uri="{FF2B5EF4-FFF2-40B4-BE49-F238E27FC236}">
                <a16:creationId xmlns:a16="http://schemas.microsoft.com/office/drawing/2014/main" id="{AC9669CD-6766-C59A-8C21-54A6384DB67F}"/>
              </a:ext>
            </a:extLst>
          </p:cNvPr>
          <p:cNvSpPr txBox="1"/>
          <p:nvPr/>
        </p:nvSpPr>
        <p:spPr>
          <a:xfrm>
            <a:off x="5098782" y="1468356"/>
            <a:ext cx="6899254" cy="1446550"/>
          </a:xfrm>
          <a:prstGeom prst="rect">
            <a:avLst/>
          </a:prstGeom>
          <a:noFill/>
        </p:spPr>
        <p:txBody>
          <a:bodyPr wrap="square">
            <a:spAutoFit/>
          </a:bodyPr>
          <a:lstStyle/>
          <a:p>
            <a:pPr marL="285750" indent="-285750" algn="l">
              <a:buFont typeface="Arial" panose="020B0604020202020204" pitchFamily="34" charset="0"/>
              <a:buChar char="•"/>
            </a:pPr>
            <a:r>
              <a:rPr lang="en-ZA" sz="1800" b="0" i="0" u="none" strike="noStrike" baseline="0">
                <a:latin typeface="CIDFont+F1"/>
              </a:rPr>
              <a:t>Property is </a:t>
            </a:r>
            <a:r>
              <a:rPr lang="en-ZA" sz="1800" b="0" i="0" u="none" strike="noStrike" baseline="0">
                <a:latin typeface="CIDFont+F2"/>
              </a:rPr>
              <a:t>vacant commercial land</a:t>
            </a:r>
            <a:r>
              <a:rPr lang="en-ZA" sz="1800" b="0" i="0" u="none" strike="noStrike" baseline="0">
                <a:latin typeface="CIDFont+F1"/>
              </a:rPr>
              <a:t>, located at Mpumalanga B section within eThekwini Municipality. As the property is currently laying idle, activities such as illegal waste dumping and small scale farming are currently being undertaken on the property.</a:t>
            </a:r>
          </a:p>
          <a:p>
            <a:pPr marL="285750" indent="-285750" algn="l">
              <a:buFont typeface="Arial" panose="020B0604020202020204" pitchFamily="34" charset="0"/>
              <a:buChar char="•"/>
            </a:pPr>
            <a:endParaRPr lang="en-US" sz="1600">
              <a:latin typeface="CIDFont+F1"/>
            </a:endParaRPr>
          </a:p>
        </p:txBody>
      </p:sp>
      <p:pic>
        <p:nvPicPr>
          <p:cNvPr id="5" name="Picture 4">
            <a:extLst>
              <a:ext uri="{FF2B5EF4-FFF2-40B4-BE49-F238E27FC236}">
                <a16:creationId xmlns:a16="http://schemas.microsoft.com/office/drawing/2014/main" id="{ACA33E61-2601-F27C-BF96-25172AC668EA}"/>
              </a:ext>
            </a:extLst>
          </p:cNvPr>
          <p:cNvPicPr>
            <a:picLocks noChangeAspect="1"/>
          </p:cNvPicPr>
          <p:nvPr/>
        </p:nvPicPr>
        <p:blipFill>
          <a:blip r:embed="rId3"/>
          <a:stretch>
            <a:fillRect/>
          </a:stretch>
        </p:blipFill>
        <p:spPr>
          <a:xfrm>
            <a:off x="221046" y="1172360"/>
            <a:ext cx="4620126" cy="2695074"/>
          </a:xfrm>
          <a:prstGeom prst="rect">
            <a:avLst/>
          </a:prstGeom>
        </p:spPr>
      </p:pic>
      <p:pic>
        <p:nvPicPr>
          <p:cNvPr id="8" name="Picture 7">
            <a:extLst>
              <a:ext uri="{FF2B5EF4-FFF2-40B4-BE49-F238E27FC236}">
                <a16:creationId xmlns:a16="http://schemas.microsoft.com/office/drawing/2014/main" id="{8B05718F-7078-6914-5C84-0BCD725A39C7}"/>
              </a:ext>
            </a:extLst>
          </p:cNvPr>
          <p:cNvPicPr>
            <a:picLocks noChangeAspect="1"/>
          </p:cNvPicPr>
          <p:nvPr/>
        </p:nvPicPr>
        <p:blipFill>
          <a:blip r:embed="rId4"/>
          <a:stretch>
            <a:fillRect/>
          </a:stretch>
        </p:blipFill>
        <p:spPr>
          <a:xfrm>
            <a:off x="5505386" y="2778869"/>
            <a:ext cx="6315312" cy="3804810"/>
          </a:xfrm>
          <a:prstGeom prst="rect">
            <a:avLst/>
          </a:prstGeom>
        </p:spPr>
      </p:pic>
    </p:spTree>
    <p:extLst>
      <p:ext uri="{BB962C8B-B14F-4D97-AF65-F5344CB8AC3E}">
        <p14:creationId xmlns:p14="http://schemas.microsoft.com/office/powerpoint/2010/main" val="338769109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EB74230F244249B0DE3F144FE14548" ma:contentTypeVersion="18" ma:contentTypeDescription="Create a new document." ma:contentTypeScope="" ma:versionID="40acd1ab860a8201332744c8396891f7">
  <xsd:schema xmlns:xsd="http://www.w3.org/2001/XMLSchema" xmlns:xs="http://www.w3.org/2001/XMLSchema" xmlns:p="http://schemas.microsoft.com/office/2006/metadata/properties" xmlns:ns3="ea13766c-2a60-4235-9580-6abe502dc608" xmlns:ns4="d1dcae8f-655e-43d5-b5ba-62c1a2a33cd1" targetNamespace="http://schemas.microsoft.com/office/2006/metadata/properties" ma:root="true" ma:fieldsID="7528d503eca994f143f1b1f01714ec37" ns3:_="" ns4:_="">
    <xsd:import namespace="ea13766c-2a60-4235-9580-6abe502dc608"/>
    <xsd:import namespace="d1dcae8f-655e-43d5-b5ba-62c1a2a33c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element ref="ns4:MediaServiceObjectDetectorVersions" minOccurs="0"/>
                <xsd:element ref="ns4:MediaServiceSystemTag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13766c-2a60-4235-9580-6abe502dc6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dcae8f-655e-43d5-b5ba-62c1a2a33c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1dcae8f-655e-43d5-b5ba-62c1a2a33cd1" xsi:nil="true"/>
  </documentManagement>
</p:properties>
</file>

<file path=customXml/itemProps1.xml><?xml version="1.0" encoding="utf-8"?>
<ds:datastoreItem xmlns:ds="http://schemas.openxmlformats.org/officeDocument/2006/customXml" ds:itemID="{63866094-74B0-425F-A80A-2534B572F282}">
  <ds:schemaRefs>
    <ds:schemaRef ds:uri="http://schemas.microsoft.com/sharepoint/v3/contenttype/forms"/>
  </ds:schemaRefs>
</ds:datastoreItem>
</file>

<file path=customXml/itemProps2.xml><?xml version="1.0" encoding="utf-8"?>
<ds:datastoreItem xmlns:ds="http://schemas.openxmlformats.org/officeDocument/2006/customXml" ds:itemID="{985EAC81-A06A-4CBE-82DC-D17C2F29C0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13766c-2a60-4235-9580-6abe502dc608"/>
    <ds:schemaRef ds:uri="d1dcae8f-655e-43d5-b5ba-62c1a2a33c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5513C5-4525-41FB-8173-DD62F90A3129}">
  <ds:schemaRefs>
    <ds:schemaRef ds:uri="http://purl.org/dc/terms/"/>
    <ds:schemaRef ds:uri="http://purl.org/dc/elements/1.1/"/>
    <ds:schemaRef ds:uri="http://schemas.microsoft.com/office/2006/documentManagement/types"/>
    <ds:schemaRef ds:uri="ea13766c-2a60-4235-9580-6abe502dc608"/>
    <ds:schemaRef ds:uri="http://schemas.microsoft.com/office/2006/metadata/properties"/>
    <ds:schemaRef ds:uri="http://www.w3.org/XML/1998/namespace"/>
    <ds:schemaRef ds:uri="http://schemas.openxmlformats.org/package/2006/metadata/core-properties"/>
    <ds:schemaRef ds:uri="http://schemas.microsoft.com/office/infopath/2007/PartnerControls"/>
    <ds:schemaRef ds:uri="d1dcae8f-655e-43d5-b5ba-62c1a2a33cd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Ion</Template>
  <TotalTime>1229</TotalTime>
  <Words>6091</Words>
  <Application>Microsoft Office PowerPoint</Application>
  <PresentationFormat>Widescreen</PresentationFormat>
  <Paragraphs>1726</Paragraphs>
  <Slides>60</Slides>
  <Notes>53</Notes>
  <HiddenSlides>0</HiddenSlides>
  <MMClips>0</MMClips>
  <ScaleCrop>false</ScaleCrop>
  <HeadingPairs>
    <vt:vector size="4" baseType="variant">
      <vt:variant>
        <vt:lpstr>Theme</vt:lpstr>
      </vt:variant>
      <vt:variant>
        <vt:i4>3</vt:i4>
      </vt:variant>
      <vt:variant>
        <vt:lpstr>Slide Titles</vt:lpstr>
      </vt:variant>
      <vt:variant>
        <vt:i4>60</vt:i4>
      </vt:variant>
    </vt:vector>
  </HeadingPairs>
  <TitlesOfParts>
    <vt:vector size="63" baseType="lpstr">
      <vt:lpstr>Custom Design</vt:lpstr>
      <vt:lpstr>Office 2013 - 2022 Theme</vt:lpstr>
      <vt:lpstr>Office Theme</vt:lpstr>
      <vt:lpstr>PowerPoint Presentation</vt:lpstr>
      <vt:lpstr>COMMERCIAL DILAPIDATED PROPERTIES AND VACANT LAND </vt:lpstr>
      <vt:lpstr>KWAMASHU AMBEV - OVERVIEW</vt:lpstr>
      <vt:lpstr>KWAMASHU AMBEV – CONDITIONAL ASSESSEMENT OF DILAPIDATED SECTIONS</vt:lpstr>
      <vt:lpstr>A3202 KWAMAKUTHA - OVERVIEW</vt:lpstr>
      <vt:lpstr>KWAMASHU ERF 2 BRIDGE CITY- OVERVIEW</vt:lpstr>
      <vt:lpstr>KWAMASHU ERF 2 BRIDGE CITY- SITE VISIT FINDINGS</vt:lpstr>
      <vt:lpstr>MPUMALANGA  A1852 - OVERVIEW</vt:lpstr>
      <vt:lpstr>B1886 MPUMALANGA - OVERVIEW</vt:lpstr>
      <vt:lpstr>ERF 55 IMPENDLE - OVERVIEW</vt:lpstr>
      <vt:lpstr>360 BERGVILLE - OVERVIEW</vt:lpstr>
      <vt:lpstr>G9315 MADADENI - OVERVIEW</vt:lpstr>
      <vt:lpstr>F501 MADADENI - OVERVIEW</vt:lpstr>
      <vt:lpstr>D2271 EZAKHENI - OVERVIEW</vt:lpstr>
      <vt:lpstr>D5, D6, D8, D9 EZAKHENI - OVERVIEW</vt:lpstr>
      <vt:lpstr>D2282 EZAKHENI - OVERVIEW</vt:lpstr>
      <vt:lpstr>ERF 41 EDENDALE - OVERVIEW</vt:lpstr>
      <vt:lpstr>ERF 274 EDENDALE - OVERVIEW</vt:lpstr>
      <vt:lpstr>ERF 319 EDENDALE - OVERVIEW</vt:lpstr>
      <vt:lpstr>ERF 364 EDENDALE - OVERVIEW</vt:lpstr>
      <vt:lpstr>DD7924 EDENDALE - OVERVIEW</vt:lpstr>
      <vt:lpstr>A1253 NGWELEZANA (OFFICE BLOCK) - OVERVIEW</vt:lpstr>
      <vt:lpstr>A1238 NGWELEZANA- OVERVIEW</vt:lpstr>
      <vt:lpstr>H1074 ESIKHAWINI BEERHALL - OVERVIEW</vt:lpstr>
      <vt:lpstr>A2260 GAMALAKHE - OVERVIEW</vt:lpstr>
      <vt:lpstr>A1330 KWAMSANE - OVERVIEW</vt:lpstr>
      <vt:lpstr>A1281 KWAMSANE - OVERVIEW</vt:lpstr>
      <vt:lpstr>LOT 16 MELMOTH - OVERVIEW</vt:lpstr>
      <vt:lpstr>B170 NCOTSHANE - OVERVIEW</vt:lpstr>
      <vt:lpstr> INDUSTRIAL ESTATES</vt:lpstr>
      <vt:lpstr>VACANT LAND : ISITHEBE INDUSTRIAL ESTATE</vt:lpstr>
      <vt:lpstr>ISITHEBE INDUSTRIAL ESTATE</vt:lpstr>
      <vt:lpstr>ISITHEBE INDUSTRIAL ESTATE</vt:lpstr>
      <vt:lpstr>ISITHEBE INDUSTRIAL ESTATE</vt:lpstr>
      <vt:lpstr>ISITHEBE INDUSTRIAL ESTATE</vt:lpstr>
      <vt:lpstr>ISITHEBE INDUSTRIAL ESTATE</vt:lpstr>
      <vt:lpstr>ISITHEBE  ESTATE – VACANT LAND  </vt:lpstr>
      <vt:lpstr>PowerPoint Presentation</vt:lpstr>
      <vt:lpstr>ISITHEBE  ESTATE – DILAPIDATED BUILDINGS </vt:lpstr>
      <vt:lpstr>VACANT LAND  : EZAKHENI INDUSTRIAL ESTATE</vt:lpstr>
      <vt:lpstr>EZAKHENI INDUSTRIAL ESTATE</vt:lpstr>
      <vt:lpstr>EZAKHENI INDUSTRIAL ESTATE</vt:lpstr>
      <vt:lpstr>EZAKHENI INDUSTRIAL ESTATE</vt:lpstr>
      <vt:lpstr>EZAKHENI INDUSTRIAL ESTATE</vt:lpstr>
      <vt:lpstr>EZAKHENI INDUSTRIAL ESTATE</vt:lpstr>
      <vt:lpstr>EZAKHENI INDUSTRIAL ESTATE</vt:lpstr>
      <vt:lpstr>EZAKHENI INDUSTRIAL ESTATE</vt:lpstr>
      <vt:lpstr>VACANT LAND : EZAKHENI INDUSTRIAL ESTATE</vt:lpstr>
      <vt:lpstr>VACANT LAND : EZAKHENI INDUSTRIAL ESTATE</vt:lpstr>
      <vt:lpstr>VACANT LAND : EZAKHENI INDUSTRIAL ESTATE</vt:lpstr>
      <vt:lpstr>DILAPIDATED BUILDINGS : EZAKHENI INDUSTRIAL ESTATE</vt:lpstr>
      <vt:lpstr>VACANT LAND : MADADENI INDUSTRIAL ESTATE</vt:lpstr>
      <vt:lpstr>MADADENI INDUSTRIAL ESTATE</vt:lpstr>
      <vt:lpstr>MADADENI INDUSTRIAL ESTATE</vt:lpstr>
      <vt:lpstr>MADADENI INDUSTRIAL ESTATE</vt:lpstr>
      <vt:lpstr>MADADENI INDUSTRIAL ESTATE</vt:lpstr>
      <vt:lpstr>VACANT LAND : MADADENI INDUSTRIAL ESTATE</vt:lpstr>
      <vt:lpstr>VACANT LAND : MADADENI INDUSTRIAL ESTATE</vt:lpstr>
      <vt:lpstr>WAY FORWARD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Manqoba Mbatha</dc:creator>
  <cp:lastModifiedBy>Pam Rehman</cp:lastModifiedBy>
  <cp:revision>91</cp:revision>
  <cp:lastPrinted>2023-03-20T08:35:11Z</cp:lastPrinted>
  <dcterms:created xsi:type="dcterms:W3CDTF">2020-06-25T09:23:37Z</dcterms:created>
  <dcterms:modified xsi:type="dcterms:W3CDTF">2024-10-18T12:34:11Z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0x010100B3EB74230F244249B0DE3F144FE14548</vt:lpwstr>
  </property>
</Properties>
</file>